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1419" r:id="rId3"/>
    <p:sldId id="1420" r:id="rId4"/>
    <p:sldId id="1626" r:id="rId5"/>
    <p:sldId id="1627" r:id="rId6"/>
    <p:sldId id="1628" r:id="rId7"/>
    <p:sldId id="1629" r:id="rId8"/>
    <p:sldId id="1376" r:id="rId9"/>
    <p:sldId id="1380" r:id="rId10"/>
    <p:sldId id="1445" r:id="rId11"/>
    <p:sldId id="1385" r:id="rId12"/>
    <p:sldId id="1386" r:id="rId13"/>
    <p:sldId id="1387" r:id="rId14"/>
    <p:sldId id="1389" r:id="rId15"/>
    <p:sldId id="1391" r:id="rId16"/>
    <p:sldId id="1392" r:id="rId17"/>
    <p:sldId id="1393" r:id="rId18"/>
    <p:sldId id="1394" r:id="rId19"/>
    <p:sldId id="1395" r:id="rId20"/>
    <p:sldId id="1396" r:id="rId21"/>
    <p:sldId id="1397" r:id="rId22"/>
    <p:sldId id="1398" r:id="rId23"/>
    <p:sldId id="1399" r:id="rId24"/>
    <p:sldId id="1400" r:id="rId25"/>
    <p:sldId id="1401" r:id="rId26"/>
    <p:sldId id="1402" r:id="rId27"/>
    <p:sldId id="1403" r:id="rId28"/>
    <p:sldId id="1404" r:id="rId29"/>
    <p:sldId id="1405" r:id="rId30"/>
    <p:sldId id="1406" r:id="rId31"/>
    <p:sldId id="1407" r:id="rId32"/>
    <p:sldId id="1408" r:id="rId33"/>
    <p:sldId id="1410" r:id="rId34"/>
    <p:sldId id="1411" r:id="rId35"/>
    <p:sldId id="1412" r:id="rId36"/>
    <p:sldId id="1413" r:id="rId37"/>
    <p:sldId id="1414" r:id="rId38"/>
    <p:sldId id="1415" r:id="rId39"/>
    <p:sldId id="1416" r:id="rId40"/>
    <p:sldId id="1417" r:id="rId41"/>
    <p:sldId id="1418" r:id="rId42"/>
    <p:sldId id="1449" r:id="rId43"/>
    <p:sldId id="1545" r:id="rId44"/>
    <p:sldId id="1451" r:id="rId45"/>
    <p:sldId id="1487" r:id="rId46"/>
    <p:sldId id="1453" r:id="rId47"/>
    <p:sldId id="1454" r:id="rId48"/>
    <p:sldId id="1455" r:id="rId49"/>
    <p:sldId id="1456" r:id="rId50"/>
    <p:sldId id="1457" r:id="rId51"/>
    <p:sldId id="1458" r:id="rId52"/>
    <p:sldId id="1459" r:id="rId53"/>
    <p:sldId id="1460" r:id="rId54"/>
    <p:sldId id="1488" r:id="rId55"/>
    <p:sldId id="1467" r:id="rId56"/>
    <p:sldId id="1468" r:id="rId57"/>
    <p:sldId id="1469" r:id="rId58"/>
    <p:sldId id="1470" r:id="rId59"/>
    <p:sldId id="1471" r:id="rId60"/>
    <p:sldId id="1472" r:id="rId61"/>
    <p:sldId id="1473" r:id="rId62"/>
    <p:sldId id="1474" r:id="rId63"/>
    <p:sldId id="1496" r:id="rId64"/>
    <p:sldId id="1497" r:id="rId65"/>
    <p:sldId id="1498" r:id="rId66"/>
    <p:sldId id="1475" r:id="rId67"/>
    <p:sldId id="1476" r:id="rId68"/>
    <p:sldId id="1477" r:id="rId69"/>
    <p:sldId id="1478" r:id="rId70"/>
    <p:sldId id="1480" r:id="rId71"/>
    <p:sldId id="1489" r:id="rId72"/>
    <p:sldId id="1481" r:id="rId73"/>
    <p:sldId id="1482" r:id="rId74"/>
    <p:sldId id="1483" r:id="rId75"/>
    <p:sldId id="1484" r:id="rId76"/>
    <p:sldId id="1495" r:id="rId77"/>
    <p:sldId id="1494" r:id="rId78"/>
    <p:sldId id="1485" r:id="rId79"/>
    <p:sldId id="1486" r:id="rId80"/>
    <p:sldId id="1492" r:id="rId81"/>
    <p:sldId id="1546" r:id="rId82"/>
    <p:sldId id="1523" r:id="rId83"/>
    <p:sldId id="1524" r:id="rId85"/>
    <p:sldId id="1606" r:id="rId86"/>
    <p:sldId id="1607" r:id="rId87"/>
    <p:sldId id="1608" r:id="rId88"/>
    <p:sldId id="1525" r:id="rId89"/>
    <p:sldId id="1526" r:id="rId90"/>
    <p:sldId id="1527" r:id="rId91"/>
    <p:sldId id="1530" r:id="rId92"/>
    <p:sldId id="1531" r:id="rId93"/>
    <p:sldId id="1533" r:id="rId94"/>
    <p:sldId id="1534" r:id="rId95"/>
    <p:sldId id="1535" r:id="rId96"/>
    <p:sldId id="1536" r:id="rId97"/>
    <p:sldId id="1537" r:id="rId98"/>
    <p:sldId id="1538" r:id="rId99"/>
    <p:sldId id="1539" r:id="rId100"/>
    <p:sldId id="1540" r:id="rId101"/>
    <p:sldId id="1541" r:id="rId102"/>
    <p:sldId id="1542" r:id="rId103"/>
    <p:sldId id="1543" r:id="rId104"/>
    <p:sldId id="1544" r:id="rId105"/>
  </p:sldIdLst>
  <p:sldSz cx="9144000" cy="6858000" type="screen4x3"/>
  <p:notesSz cx="6858000" cy="9144000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400" autoAdjust="0"/>
  </p:normalViewPr>
  <p:slideViewPr>
    <p:cSldViewPr snapToGrid="0">
      <p:cViewPr>
        <p:scale>
          <a:sx n="60" d="100"/>
          <a:sy n="60" d="100"/>
        </p:scale>
        <p:origin x="-696" y="-144"/>
      </p:cViewPr>
      <p:guideLst>
        <p:guide orient="horz" pos="214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9" Type="http://schemas.openxmlformats.org/officeDocument/2006/relationships/tags" Target="tags/tag2.xml"/><Relationship Id="rId108" Type="http://schemas.openxmlformats.org/officeDocument/2006/relationships/tableStyles" Target="tableStyles.xml"/><Relationship Id="rId107" Type="http://schemas.openxmlformats.org/officeDocument/2006/relationships/viewProps" Target="viewProps.xml"/><Relationship Id="rId106" Type="http://schemas.openxmlformats.org/officeDocument/2006/relationships/presProps" Target="presProps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.wmf"/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image" Target="../media/image73.wmf"/><Relationship Id="rId7" Type="http://schemas.openxmlformats.org/officeDocument/2006/relationships/image" Target="../media/image72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8" Type="http://schemas.openxmlformats.org/officeDocument/2006/relationships/image" Target="../media/image83.wmf"/><Relationship Id="rId17" Type="http://schemas.openxmlformats.org/officeDocument/2006/relationships/image" Target="../media/image82.wmf"/><Relationship Id="rId16" Type="http://schemas.openxmlformats.org/officeDocument/2006/relationships/image" Target="../media/image81.wmf"/><Relationship Id="rId15" Type="http://schemas.openxmlformats.org/officeDocument/2006/relationships/image" Target="../media/image80.wmf"/><Relationship Id="rId14" Type="http://schemas.openxmlformats.org/officeDocument/2006/relationships/image" Target="../media/image79.wmf"/><Relationship Id="rId13" Type="http://schemas.openxmlformats.org/officeDocument/2006/relationships/image" Target="../media/image78.wmf"/><Relationship Id="rId12" Type="http://schemas.openxmlformats.org/officeDocument/2006/relationships/image" Target="../media/image77.wmf"/><Relationship Id="rId11" Type="http://schemas.openxmlformats.org/officeDocument/2006/relationships/image" Target="../media/image76.wmf"/><Relationship Id="rId10" Type="http://schemas.openxmlformats.org/officeDocument/2006/relationships/image" Target="../media/image75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B244A-2DE3-4A47-AFFD-23395DDF85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9A454-DBA0-4881-AD35-E9CF0328B7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128C12B-D472-446F-A73D-D9C813EEC44C}" type="slidenum">
              <a:rPr lang="en-US" altLang="zh-CN" sz="1200"/>
            </a:fld>
            <a:endParaRPr lang="en-US" altLang="zh-CN" sz="1200"/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C4B5E2B-2630-49FC-8C3B-75D7FB50CAB8}" type="slidenum">
              <a:rPr lang="en-US" altLang="zh-CN" sz="1200">
                <a:sym typeface="Wingdings" panose="05000000000000000000" pitchFamily="2" charset="2"/>
              </a:rPr>
            </a:fld>
            <a:endParaRPr lang="en-US" altLang="zh-CN" sz="1200">
              <a:sym typeface="Wingdings" panose="05000000000000000000" pitchFamily="2" charset="2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BEBC0F7-EBD0-4E82-AD04-FD56220CAF0E}" type="slidenum">
              <a:rPr lang="en-US" altLang="zh-CN" sz="1200"/>
            </a:fld>
            <a:endParaRPr lang="en-US" altLang="zh-CN" sz="1200"/>
          </a:p>
        </p:txBody>
      </p:sp>
      <p:sp>
        <p:nvSpPr>
          <p:cNvPr id="2560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DAC3038-6C18-4571-B48B-962B5D1A238B}" type="slidenum">
              <a:rPr lang="en-US" altLang="zh-CN" sz="1200">
                <a:sym typeface="Wingdings" panose="05000000000000000000" pitchFamily="2" charset="2"/>
              </a:rPr>
            </a:fld>
            <a:endParaRPr lang="en-US" altLang="zh-CN" sz="1200">
              <a:sym typeface="Wingdings" panose="05000000000000000000" pitchFamily="2" charset="2"/>
            </a:endParaRPr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2F41A64-5004-4760-82E9-6FE60B8A87EA}" type="slidenum">
              <a:rPr lang="en-US" altLang="zh-CN" sz="1200"/>
            </a:fld>
            <a:endParaRPr lang="en-US" altLang="zh-CN" sz="1200"/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1D9612A-8DF3-404A-8240-9C38BAA3347B}" type="slidenum">
              <a:rPr lang="en-US" altLang="zh-CN" sz="1200">
                <a:sym typeface="Wingdings" panose="05000000000000000000" pitchFamily="2" charset="2"/>
              </a:rPr>
            </a:fld>
            <a:endParaRPr lang="en-US" altLang="zh-CN" sz="1200">
              <a:sym typeface="Wingdings" panose="05000000000000000000" pitchFamily="2" charset="2"/>
            </a:endParaRP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wangll@cug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tiff"/><Relationship Id="rId1" Type="http://schemas.openxmlformats.org/officeDocument/2006/relationships/image" Target="../media/image45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57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54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10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1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69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7.wmf"/><Relationship Id="rId38" Type="http://schemas.openxmlformats.org/officeDocument/2006/relationships/vmlDrawing" Target="../drawings/vmlDrawing6.v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83.wmf"/><Relationship Id="rId35" Type="http://schemas.openxmlformats.org/officeDocument/2006/relationships/oleObject" Target="../embeddings/oleObject31.bin"/><Relationship Id="rId34" Type="http://schemas.openxmlformats.org/officeDocument/2006/relationships/image" Target="../media/image82.wmf"/><Relationship Id="rId33" Type="http://schemas.openxmlformats.org/officeDocument/2006/relationships/oleObject" Target="../embeddings/oleObject30.bin"/><Relationship Id="rId32" Type="http://schemas.openxmlformats.org/officeDocument/2006/relationships/image" Target="../media/image81.wmf"/><Relationship Id="rId31" Type="http://schemas.openxmlformats.org/officeDocument/2006/relationships/oleObject" Target="../embeddings/oleObject29.bin"/><Relationship Id="rId30" Type="http://schemas.openxmlformats.org/officeDocument/2006/relationships/image" Target="../media/image80.wmf"/><Relationship Id="rId3" Type="http://schemas.openxmlformats.org/officeDocument/2006/relationships/oleObject" Target="../embeddings/oleObject15.bin"/><Relationship Id="rId29" Type="http://schemas.openxmlformats.org/officeDocument/2006/relationships/oleObject" Target="../embeddings/oleObject28.bin"/><Relationship Id="rId28" Type="http://schemas.openxmlformats.org/officeDocument/2006/relationships/image" Target="../media/image79.wmf"/><Relationship Id="rId27" Type="http://schemas.openxmlformats.org/officeDocument/2006/relationships/oleObject" Target="../embeddings/oleObject27.bin"/><Relationship Id="rId26" Type="http://schemas.openxmlformats.org/officeDocument/2006/relationships/image" Target="../media/image78.wmf"/><Relationship Id="rId25" Type="http://schemas.openxmlformats.org/officeDocument/2006/relationships/oleObject" Target="../embeddings/oleObject26.bin"/><Relationship Id="rId24" Type="http://schemas.openxmlformats.org/officeDocument/2006/relationships/image" Target="../media/image77.wmf"/><Relationship Id="rId23" Type="http://schemas.openxmlformats.org/officeDocument/2006/relationships/oleObject" Target="../embeddings/oleObject25.bin"/><Relationship Id="rId22" Type="http://schemas.openxmlformats.org/officeDocument/2006/relationships/image" Target="../media/image76.wmf"/><Relationship Id="rId21" Type="http://schemas.openxmlformats.org/officeDocument/2006/relationships/oleObject" Target="../embeddings/oleObject24.bin"/><Relationship Id="rId20" Type="http://schemas.openxmlformats.org/officeDocument/2006/relationships/image" Target="../media/image75.wmf"/><Relationship Id="rId2" Type="http://schemas.openxmlformats.org/officeDocument/2006/relationships/image" Target="../media/image66.wmf"/><Relationship Id="rId19" Type="http://schemas.openxmlformats.org/officeDocument/2006/relationships/oleObject" Target="../embeddings/oleObject23.bin"/><Relationship Id="rId18" Type="http://schemas.openxmlformats.org/officeDocument/2006/relationships/image" Target="../media/image74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73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72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71.w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70.wmf"/><Relationship Id="rId1" Type="http://schemas.openxmlformats.org/officeDocument/2006/relationships/oleObject" Target="../embeddings/oleObject14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1108753"/>
            <a:ext cx="9144000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6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6600" b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</a:t>
            </a:r>
            <a:r>
              <a:rPr lang="zh-CN" altLang="en-US" sz="6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及应用</a:t>
            </a:r>
            <a:endParaRPr lang="en-US" altLang="zh-CN" sz="6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2858188"/>
            <a:ext cx="914400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汪玲玲</a:t>
            </a:r>
            <a:endParaRPr lang="en-US" altLang="zh-CN" sz="3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0" y="3778405"/>
            <a:ext cx="9144001" cy="2769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课程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QQ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群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545524218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邮箱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1"/>
              </a:rPr>
              <a:t>wangll@cug.edu.cn</a:t>
            </a:r>
            <a:endParaRPr lang="en-US" altLang="zh-CN" sz="30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答疑办公室：东区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老珠宝楼</a:t>
            </a: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517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zh-CN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地球物理</a:t>
            </a: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与空间信息学院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中国地质大学（武汉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094"/>
            <a:ext cx="9144000" cy="2161811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066"/>
            <a:ext cx="9144000" cy="55745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23" y="3902770"/>
            <a:ext cx="6472021" cy="604130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29317" y="2149146"/>
            <a:ext cx="137564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串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行时间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929317" y="2445775"/>
            <a:ext cx="137564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行时间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1626499" y="3475355"/>
            <a:ext cx="663547" cy="975264"/>
          </a:xfrm>
          <a:prstGeom prst="straightConnector1">
            <a:avLst/>
          </a:prstGeom>
          <a:ln w="457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207"/>
            <a:ext cx="9144000" cy="5227586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91159" y="3244333"/>
            <a:ext cx="356168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关闭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pool</a:t>
            </a:r>
            <a:endParaRPr lang="zh-CN" altLang="en-US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51070"/>
            <a:ext cx="9144000" cy="1237452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326163" y="3835051"/>
            <a:ext cx="44916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达到闲置时间，关闭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pool</a:t>
            </a:r>
            <a:endParaRPr lang="zh-CN" altLang="en-US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174"/>
            <a:ext cx="9144000" cy="4849652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487"/>
            <a:ext cx="9144000" cy="494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142"/>
            <a:ext cx="9144000" cy="492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786"/>
            <a:ext cx="9144000" cy="4924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9693"/>
            <a:ext cx="9144000" cy="4118613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6" y="2380786"/>
            <a:ext cx="5027047" cy="4477214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95"/>
          <a:stretch>
            <a:fillRect/>
          </a:stretch>
        </p:blipFill>
        <p:spPr>
          <a:xfrm>
            <a:off x="0" y="688066"/>
            <a:ext cx="9144000" cy="1692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267"/>
            <a:ext cx="9144000" cy="48172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389"/>
            <a:ext cx="9144000" cy="811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1444644"/>
            <a:ext cx="9132730" cy="514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097"/>
            <a:ext cx="9066667" cy="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71532" y="2172290"/>
            <a:ext cx="6400935" cy="1261745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在地震勘探中的部分应用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频率空间域去噪声</a:t>
            </a:r>
            <a:endParaRPr lang="en-US" altLang="zh-CN" sz="26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河流流量估计与数据插值</a:t>
            </a:r>
            <a:endParaRPr lang="en-US" altLang="zh-CN" sz="26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810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第五章 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的部分应用</a:t>
            </a:r>
            <a:endParaRPr lang="zh-CN" altLang="en-US" sz="3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6675" y="3658870"/>
            <a:ext cx="412115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spcBef>
                <a:spcPct val="0"/>
              </a:spcBef>
              <a:buFont typeface="+mj-lt"/>
              <a:buNone/>
              <a:defRPr/>
            </a:pPr>
            <a:r>
              <a:rPr lang="zh-CN" alt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  MATLAB的并行计算</a:t>
            </a:r>
            <a:endParaRPr lang="zh-CN" alt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3" y="641163"/>
            <a:ext cx="8597753" cy="623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095"/>
            <a:ext cx="9144000" cy="408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984"/>
            <a:ext cx="9144000" cy="5340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066"/>
            <a:ext cx="9144000" cy="596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466"/>
            <a:ext cx="9144000" cy="4231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850"/>
            <a:ext cx="9144000" cy="245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221"/>
            <a:ext cx="9144000" cy="5826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427"/>
            <a:ext cx="9144000" cy="435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47"/>
            <a:ext cx="9144000" cy="5263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201"/>
            <a:ext cx="9144000" cy="5607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对数据加指定信噪比水平的随机噪声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13607" y="918981"/>
            <a:ext cx="2116786" cy="1689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57989"/>
            <a:ext cx="9144000" cy="1550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174"/>
            <a:ext cx="9144000" cy="393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7" y="650541"/>
            <a:ext cx="8189985" cy="6207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056"/>
            <a:ext cx="9144000" cy="4443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7" y="641163"/>
            <a:ext cx="7107785" cy="62168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55929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矩阵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506"/>
            <a:ext cx="9144000" cy="738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8066"/>
            <a:ext cx="9144001" cy="6857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291"/>
            <a:ext cx="9144000" cy="2821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96"/>
            <a:ext cx="9144000" cy="43435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583491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                     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M’                              x               M                =                B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8066"/>
            <a:ext cx="9144001" cy="685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330"/>
            <a:ext cx="9144000" cy="438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45" y="1438561"/>
            <a:ext cx="6196110" cy="54194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219611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矩阵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639"/>
            <a:ext cx="9144000" cy="973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592"/>
            <a:ext cx="4500000" cy="3935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1457592"/>
            <a:ext cx="4500000" cy="393593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539352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              矩阵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 (Backward)                                 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矩阵</a:t>
            </a:r>
            <a:r>
              <a:rPr lang="en-US" altLang="zh-CN" sz="2400" b="1" dirty="0">
                <a:solidFill>
                  <a:srgbClr val="0000FF"/>
                </a:solidFill>
              </a:rPr>
              <a:t>M (Forward)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583491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                     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M’                              x               M                =                B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364"/>
            <a:ext cx="9144000" cy="43435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76" y="770845"/>
            <a:ext cx="5619048" cy="4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对数据加指定信噪比水平的随机噪声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521"/>
            <a:ext cx="9144000" cy="4756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85520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                 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M’ x </a:t>
            </a:r>
            <a:r>
              <a:rPr lang="en-US" altLang="zh-CN" sz="2400" b="1" dirty="0">
                <a:solidFill>
                  <a:srgbClr val="0000FF"/>
                </a:solidFill>
              </a:rPr>
              <a:t>M=B(Backward)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                        M</a:t>
            </a:r>
            <a:r>
              <a:rPr lang="en-US" altLang="zh-CN" sz="2400" b="1" dirty="0">
                <a:solidFill>
                  <a:srgbClr val="0000FF"/>
                </a:solidFill>
              </a:rPr>
              <a:t>’ x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M=B(Forward)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2653317"/>
            <a:ext cx="4500000" cy="21375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3317"/>
            <a:ext cx="4500000" cy="2137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对数据加指定信噪比水平的随机噪声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026"/>
            <a:ext cx="9144000" cy="4944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71532" y="2172290"/>
            <a:ext cx="6400935" cy="1261745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在地震勘探中的部分应用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频率空间域去噪声</a:t>
            </a:r>
            <a:endParaRPr lang="en-US" altLang="zh-CN" sz="26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河流流量估计与数据插值</a:t>
            </a:r>
            <a:endParaRPr lang="zh-CN" altLang="en-US" sz="26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810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第五章 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的部分应用</a:t>
            </a:r>
            <a:endParaRPr lang="zh-CN" altLang="en-US" sz="3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6675" y="3658870"/>
            <a:ext cx="412115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spcBef>
                <a:spcPct val="0"/>
              </a:spcBef>
              <a:buFont typeface="+mj-lt"/>
              <a:buNone/>
              <a:defRPr/>
            </a:pPr>
            <a:r>
              <a:rPr lang="zh-CN" alt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  MATLAB的并行计算</a:t>
            </a:r>
            <a:endParaRPr lang="zh-CN" altLang="en-US" sz="3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tu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27113" y="4317973"/>
            <a:ext cx="671671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388938" y="925513"/>
            <a:ext cx="8404225" cy="831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一条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米宽的河道见图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所示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为了测量其流量需要知道河道的截面积。为此从一端开始每隔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米测量出河床的深度如下表 </a:t>
            </a:r>
            <a:endParaRPr lang="zh-CN" altLang="en-US" sz="2400" dirty="0"/>
          </a:p>
        </p:txBody>
      </p:sp>
      <p:pic>
        <p:nvPicPr>
          <p:cNvPr id="922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8001" y="1886126"/>
            <a:ext cx="5978525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31800" y="95974"/>
            <a:ext cx="198644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实验问题</a:t>
            </a:r>
            <a:endParaRPr lang="zh-CN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 bwMode="auto">
          <a:xfrm>
            <a:off x="0" y="702522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100" y="103368"/>
            <a:ext cx="210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一维插值</a:t>
            </a:r>
            <a:endParaRPr lang="zh-CN" altLang="en-US" sz="3200" b="1" dirty="0"/>
          </a:p>
        </p:txBody>
      </p:sp>
      <p:grpSp>
        <p:nvGrpSpPr>
          <p:cNvPr id="3" name="Group 9"/>
          <p:cNvGrpSpPr/>
          <p:nvPr/>
        </p:nvGrpSpPr>
        <p:grpSpPr bwMode="auto">
          <a:xfrm>
            <a:off x="0" y="702522"/>
            <a:ext cx="9144000" cy="63374"/>
            <a:chOff x="0" y="960"/>
            <a:chExt cx="5772" cy="32"/>
          </a:xfrm>
        </p:grpSpPr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50789" y="771277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定义：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4375" y="5799006"/>
            <a:ext cx="4945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拉格朗日插值，分段线性插值，三次样条插值</a:t>
            </a:r>
            <a:endParaRPr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681588" y="1302663"/>
          <a:ext cx="39068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4488000" imgH="10363200" progId="Equation.3">
                  <p:embed/>
                </p:oleObj>
              </mc:Choice>
              <mc:Fallback>
                <p:oleObj name="" r:id="rId1" imgW="94488000" imgH="103632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81588" y="1302663"/>
                        <a:ext cx="3906838" cy="431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80968" y="1213763"/>
            <a:ext cx="2529860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给定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个数据点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847942" y="2697444"/>
            <a:ext cx="7716838" cy="1501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称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P(x)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为插值函数，也即求解一条严格通过各数据点的曲线，用它来进行分析研究和预测，这种方法常称为</a:t>
            </a:r>
            <a:r>
              <a:rPr lang="zh-CN" altLang="en-US" sz="2800" b="1" dirty="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数据插值法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879692" y="4145078"/>
            <a:ext cx="7716838" cy="1501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对于这类问题，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选取一条何种类型的曲线作为插值函数是求解的关键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P(x)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不同，就得到不同的插值函数。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2" name="Object 8"/>
          <p:cNvGraphicFramePr>
            <a:graphicFrameLocks noChangeAspect="1"/>
          </p:cNvGraphicFramePr>
          <p:nvPr/>
        </p:nvGraphicFramePr>
        <p:xfrm>
          <a:off x="993951" y="1761081"/>
          <a:ext cx="7208837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73126400" imgH="23469600" progId="Equation.3">
                  <p:embed/>
                </p:oleObj>
              </mc:Choice>
              <mc:Fallback>
                <p:oleObj name="" r:id="rId3" imgW="173126400" imgH="234696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3951" y="1761081"/>
                        <a:ext cx="7208837" cy="9794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07773" y="5821684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插值方法：</a:t>
            </a:r>
            <a:endParaRPr lang="zh-CN" altLang="en-US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6619875" cy="842962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拉格朗日插值（多项式插值）</a:t>
            </a:r>
            <a:endParaRPr lang="zh-CN" altLang="en-US" sz="3200" b="1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050" name="Object 3" descr="Rectangle: Click to edit Master text styles&#10;Second level&#10;Third level&#10;Fourth level&#10;Fifth level"/>
          <p:cNvGraphicFramePr>
            <a:graphicFrameLocks noChangeAspect="1"/>
          </p:cNvGraphicFramePr>
          <p:nvPr>
            <p:ph sz="half" idx="4294967295"/>
          </p:nvPr>
        </p:nvGraphicFramePr>
        <p:xfrm>
          <a:off x="300038" y="1492250"/>
          <a:ext cx="85439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48742400" imgH="43281600" progId="Equation.3">
                  <p:embed/>
                </p:oleObj>
              </mc:Choice>
              <mc:Fallback>
                <p:oleObj name="" r:id="rId1" imgW="148742400" imgH="43281600" progId="Equation.3">
                  <p:embed/>
                  <p:pic>
                    <p:nvPicPr>
                      <p:cNvPr id="0" name="Object 3" descr="Rectangle: Click to edit Master text styles&#13;&#10;Second level&#13;&#10;Third level&#13;&#10;Fourth level&#13;&#10;Fifth level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0038" y="1492250"/>
                        <a:ext cx="8543925" cy="22669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-661988" y="2343150"/>
            <a:ext cx="9139238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1900238" y="4017963"/>
          <a:ext cx="4451350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3" imgW="94183200" imgH="46024800" progId="Equation.3">
                  <p:embed/>
                </p:oleObj>
              </mc:Choice>
              <mc:Fallback>
                <p:oleObj name="" r:id="rId3" imgW="94183200" imgH="46024800" progId="Equation.3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0238" y="4017963"/>
                        <a:ext cx="4451350" cy="21828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555625" y="1911350"/>
          <a:ext cx="363855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86868000" imgH="51511200" progId="Equation.3">
                  <p:embed/>
                </p:oleObj>
              </mc:Choice>
              <mc:Fallback>
                <p:oleObj name="" r:id="rId1" imgW="86868000" imgH="51511200" progId="Equation.3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5625" y="1911350"/>
                        <a:ext cx="3638550" cy="2146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524375" y="1938338"/>
          <a:ext cx="1446213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3" imgW="34747200" imgH="49987200" progId="Equation.3">
                  <p:embed/>
                </p:oleObj>
              </mc:Choice>
              <mc:Fallback>
                <p:oleObj name="" r:id="rId3" imgW="34747200" imgH="49987200" progId="Equation.3">
                  <p:embed/>
                  <p:pic>
                    <p:nvPicPr>
                      <p:cNvPr id="0" name="Object 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4375" y="1938338"/>
                        <a:ext cx="1446213" cy="2082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6200775" y="1887538"/>
          <a:ext cx="1609725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38709600" imgH="49682400" progId="Equation.3">
                  <p:embed/>
                </p:oleObj>
              </mc:Choice>
              <mc:Fallback>
                <p:oleObj name="" r:id="rId5" imgW="38709600" imgH="49682400" progId="Equation.3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0775" y="1887538"/>
                        <a:ext cx="1609725" cy="20685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568325" y="1252538"/>
            <a:ext cx="1387475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令</a:t>
            </a:r>
            <a:endParaRPr lang="zh-CN" altLang="en-US" sz="2800" b="1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511175" y="4337050"/>
          <a:ext cx="81915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7" imgW="182270400" imgH="9448800" progId="Equation.3">
                  <p:embed/>
                </p:oleObj>
              </mc:Choice>
              <mc:Fallback>
                <p:oleObj name="" r:id="rId7" imgW="182270400" imgH="94488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175" y="4337050"/>
                        <a:ext cx="8191500" cy="4254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280988" y="4918075"/>
            <a:ext cx="8553450" cy="1800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可以证明，对于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n+1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个不同结点，必存在唯一的次数不超过</a:t>
            </a:r>
            <a:r>
              <a:rPr lang="en-US" altLang="zh-CN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的满足条件的多项式，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这个多项式称为</a:t>
            </a:r>
            <a:r>
              <a:rPr lang="zh-CN" altLang="en-US" sz="28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插值多项式，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这种方法称为</a:t>
            </a:r>
            <a:r>
              <a:rPr lang="en-US" altLang="zh-CN" sz="28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次多项式插值（或代数插值）。</a:t>
            </a:r>
            <a:endParaRPr lang="zh-CN" altLang="en-US" sz="2800" b="1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078" name="Object 8"/>
          <p:cNvGraphicFramePr>
            <a:graphicFrameLocks noChangeAspect="1"/>
          </p:cNvGraphicFramePr>
          <p:nvPr/>
        </p:nvGraphicFramePr>
        <p:xfrm>
          <a:off x="5888038" y="301625"/>
          <a:ext cx="2998787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9" imgW="94183200" imgH="46024800" progId="Equation.3">
                  <p:embed/>
                </p:oleObj>
              </mc:Choice>
              <mc:Fallback>
                <p:oleObj name="" r:id="rId9" imgW="94183200" imgH="46024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88038" y="301625"/>
                        <a:ext cx="2998787" cy="1470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69900" y="765175"/>
            <a:ext cx="8361584" cy="4955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>
                <a:solidFill>
                  <a:srgbClr val="0000CC"/>
                </a:solidFill>
                <a:latin typeface="Tahoma" panose="020B0604030504040204" pitchFamily="34" charset="0"/>
              </a:rPr>
              <a:t>为了使用方便，编制一个</a:t>
            </a:r>
            <a:r>
              <a:rPr lang="en-US" altLang="zh-CN" sz="2800" b="1" dirty="0">
                <a:solidFill>
                  <a:srgbClr val="0000CC"/>
                </a:solidFill>
                <a:latin typeface="Tahoma" panose="020B0604030504040204" pitchFamily="34" charset="0"/>
              </a:rPr>
              <a:t>Lagrange</a:t>
            </a:r>
            <a:r>
              <a:rPr lang="zh-CN" altLang="en-US" sz="2800" b="1" dirty="0">
                <a:solidFill>
                  <a:srgbClr val="0000CC"/>
                </a:solidFill>
                <a:latin typeface="Tahoma" panose="020B0604030504040204" pitchFamily="34" charset="0"/>
              </a:rPr>
              <a:t>插值函数程序：</a:t>
            </a:r>
            <a:endParaRPr lang="zh-CN" altLang="en-US" sz="2800" b="1" dirty="0">
              <a:solidFill>
                <a:srgbClr val="0000CC"/>
              </a:solidFill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function 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p=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lagrange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(x</a:t>
            </a:r>
            <a:r>
              <a:rPr lang="en-US" altLang="zh-CN" sz="2400" b="1" dirty="0">
                <a:latin typeface="Times New Roman" panose="02020603050405020304" pitchFamily="18" charset="0"/>
              </a:rPr>
              <a:t>, y)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n=length(x);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A=ones(n);  %</a:t>
            </a:r>
            <a:r>
              <a:rPr lang="zh-CN" altLang="en-US" sz="2400" b="1" dirty="0">
                <a:latin typeface="Times New Roman" panose="02020603050405020304" pitchFamily="18" charset="0"/>
              </a:rPr>
              <a:t>产生元素全是</a:t>
            </a:r>
            <a:r>
              <a:rPr lang="en-US" altLang="zh-CN" sz="2400" b="1" dirty="0"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</a:rPr>
              <a:t>阶方阵</a:t>
            </a: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for j=2:n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   A(:,j)=A(:,j-1).*x';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end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X=inv(A)*y';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for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=1:n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   p(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)=X(n-i+1);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imes New Roman" panose="02020603050405020304" pitchFamily="18" charset="0"/>
              </a:rPr>
              <a:t>end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03263" y="3353425"/>
            <a:ext cx="353885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altLang="zh-CN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已知观测数据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915" name="Group 3"/>
          <p:cNvGraphicFramePr>
            <a:graphicFrameLocks noGrp="1"/>
          </p:cNvGraphicFramePr>
          <p:nvPr/>
        </p:nvGraphicFramePr>
        <p:xfrm>
          <a:off x="992188" y="4043363"/>
          <a:ext cx="6105525" cy="1037273"/>
        </p:xfrm>
        <a:graphic>
          <a:graphicData uri="http://schemas.openxmlformats.org/drawingml/2006/table">
            <a:tbl>
              <a:tblPr/>
              <a:tblGrid>
                <a:gridCol w="550862"/>
                <a:gridCol w="5554663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 1   2    3     4    5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y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-1  1.5  2.1  3.6  4.9</a:t>
                      </a: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065213" y="5391150"/>
            <a:ext cx="375602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pPr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rPr>
              <a:t>求其插值多项式曲线。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671513" y="414338"/>
            <a:ext cx="7664450" cy="155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Matlab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提供的计算以向量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为系数的多项式值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的命令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polyval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可以求得多项式函数在任意一点的值。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其使用格式为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                        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y0=polyval(p,x0)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280" name="Rectangle 17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281" name="Rectangle 18"/>
          <p:cNvSpPr>
            <a:spLocks noChangeArrowheads="1"/>
          </p:cNvSpPr>
          <p:nvPr/>
        </p:nvSpPr>
        <p:spPr bwMode="auto">
          <a:xfrm>
            <a:off x="620713" y="2047875"/>
            <a:ext cx="7847012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其中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为多项式系数（从高次到底次排列）向量，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x0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为所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求值的点或向量，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y0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为返回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x0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处的函数值，从而可以绘制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多项式曲线。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utoUpdateAnimBg="0"/>
      <p:bldP spid="3892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01675" y="111318"/>
            <a:ext cx="5192713" cy="52629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400" b="1" dirty="0">
                <a:latin typeface="Tahoma" panose="020B0604030504040204" pitchFamily="34" charset="0"/>
              </a:rPr>
              <a:t>程序如下</a:t>
            </a:r>
            <a:r>
              <a:rPr lang="zh-CN" altLang="en-US" sz="2400" b="1" dirty="0" smtClean="0">
                <a:latin typeface="Tahoma" panose="020B0604030504040204" pitchFamily="34" charset="0"/>
              </a:rPr>
              <a:t>：</a:t>
            </a:r>
            <a:endParaRPr lang="en-US" altLang="zh-CN" sz="2400" b="1" dirty="0" smtClean="0">
              <a:latin typeface="Tahoma" panose="020B0604030504040204" pitchFamily="34" charset="0"/>
            </a:endParaRPr>
          </a:p>
          <a:p>
            <a:r>
              <a:rPr lang="en-US" altLang="zh-CN" sz="2400" b="1" dirty="0" err="1" smtClean="0">
                <a:latin typeface="Tahoma" panose="020B0604030504040204" pitchFamily="34" charset="0"/>
              </a:rPr>
              <a:t>clear;clc;close</a:t>
            </a:r>
            <a:r>
              <a:rPr lang="en-US" altLang="zh-CN" sz="2400" b="1" dirty="0" smtClean="0">
                <a:latin typeface="Tahoma" panose="020B0604030504040204" pitchFamily="34" charset="0"/>
              </a:rPr>
              <a:t> all;</a:t>
            </a:r>
            <a:endParaRPr lang="zh-CN" altLang="en-US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x=[1 2 3 4 5];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y=[-1 1.5 2.1 3.6 4.9];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plot(x,y,'</a:t>
            </a:r>
            <a:r>
              <a:rPr lang="en-US" altLang="zh-CN" sz="2000" b="1" dirty="0">
                <a:latin typeface="Tahoma" panose="020B0604030504040204" pitchFamily="34" charset="0"/>
              </a:rPr>
              <a:t>b.</a:t>
            </a:r>
            <a:r>
              <a:rPr lang="en-US" altLang="zh-CN" sz="2400" b="1" dirty="0">
                <a:latin typeface="Tahoma" panose="020B0604030504040204" pitchFamily="34" charset="0"/>
              </a:rPr>
              <a:t>','markersize',30)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axis([1 5 -1 5])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grid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hold on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 smtClean="0">
                <a:latin typeface="Tahoma" panose="020B0604030504040204" pitchFamily="34" charset="0"/>
              </a:rPr>
              <a:t>p=</a:t>
            </a:r>
            <a:r>
              <a:rPr lang="en-US" altLang="zh-CN" sz="2400" b="1" dirty="0" err="1" smtClean="0">
                <a:latin typeface="Tahoma" panose="020B0604030504040204" pitchFamily="34" charset="0"/>
              </a:rPr>
              <a:t>lagrange</a:t>
            </a:r>
            <a:r>
              <a:rPr lang="en-US" altLang="zh-CN" sz="2400" b="1" dirty="0" smtClean="0">
                <a:latin typeface="Tahoma" panose="020B0604030504040204" pitchFamily="34" charset="0"/>
              </a:rPr>
              <a:t> (</a:t>
            </a:r>
            <a:r>
              <a:rPr lang="en-US" altLang="zh-CN" sz="2400" b="1" dirty="0" err="1">
                <a:latin typeface="Tahoma" panose="020B0604030504040204" pitchFamily="34" charset="0"/>
              </a:rPr>
              <a:t>x,y</a:t>
            </a:r>
            <a:r>
              <a:rPr lang="en-US" altLang="zh-CN" sz="2400" b="1" dirty="0">
                <a:latin typeface="Tahoma" panose="020B0604030504040204" pitchFamily="34" charset="0"/>
              </a:rPr>
              <a:t>);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t=1:0.1:5;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u=</a:t>
            </a:r>
            <a:r>
              <a:rPr lang="en-US" altLang="zh-CN" sz="2400" b="1" dirty="0" err="1">
                <a:latin typeface="Tahoma" panose="020B0604030504040204" pitchFamily="34" charset="0"/>
              </a:rPr>
              <a:t>polyval</a:t>
            </a:r>
            <a:r>
              <a:rPr lang="en-US" altLang="zh-CN" sz="2400" b="1" dirty="0">
                <a:latin typeface="Tahoma" panose="020B0604030504040204" pitchFamily="34" charset="0"/>
              </a:rPr>
              <a:t>(</a:t>
            </a:r>
            <a:r>
              <a:rPr lang="en-US" altLang="zh-CN" sz="2400" b="1" dirty="0" err="1">
                <a:latin typeface="Tahoma" panose="020B0604030504040204" pitchFamily="34" charset="0"/>
              </a:rPr>
              <a:t>p,t</a:t>
            </a:r>
            <a:r>
              <a:rPr lang="en-US" altLang="zh-CN" sz="2400" b="1" dirty="0">
                <a:latin typeface="Tahoma" panose="020B0604030504040204" pitchFamily="34" charset="0"/>
              </a:rPr>
              <a:t>);</a:t>
            </a:r>
            <a:endParaRPr lang="en-US" altLang="zh-CN" sz="2400" b="1" dirty="0"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en-US" altLang="zh-CN" sz="2400" b="1" dirty="0">
                <a:latin typeface="Tahoma" panose="020B0604030504040204" pitchFamily="34" charset="0"/>
              </a:rPr>
              <a:t>plot(t,u,'r-','linewidth',3)</a:t>
            </a:r>
            <a:endParaRPr lang="en-US" altLang="zh-CN" sz="2400" b="1" dirty="0">
              <a:latin typeface="Tahoma" panose="020B0604030504040204" pitchFamily="34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20713" y="5362575"/>
            <a:ext cx="8151812" cy="1187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从结果可以看到，所插值的</a:t>
            </a:r>
            <a:r>
              <a:rPr lang="en-US" altLang="zh-CN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次多项式曲线较好地连接了</a:t>
            </a:r>
            <a:r>
              <a:rPr lang="en-US" altLang="zh-CN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zh-CN" altLang="en-US" sz="2400" b="1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数据点，从而可以用此多项式曲线作为这</a:t>
            </a:r>
            <a:r>
              <a:rPr lang="en-US" altLang="zh-CN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个数据的一个近</a:t>
            </a:r>
            <a:endParaRPr lang="zh-CN" altLang="en-US" sz="2400" b="1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似变化。</a:t>
            </a:r>
            <a:endParaRPr lang="zh-CN" altLang="en-US" sz="2400" b="1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292" name="Picture 4" descr="tu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00600" y="2135188"/>
            <a:ext cx="43434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对数据加指定信噪比水平的随机噪声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205"/>
            <a:ext cx="9143999" cy="4854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00038" y="1384300"/>
          <a:ext cx="8367386" cy="1064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505"/>
                <a:gridCol w="7674881"/>
              </a:tblGrid>
              <a:tr h="55706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0         0.1    </a:t>
                      </a:r>
                      <a:r>
                        <a:rPr lang="en-US" altLang="zh-CN" baseline="0" dirty="0" smtClean="0"/>
                        <a:t>   </a:t>
                      </a:r>
                      <a:r>
                        <a:rPr lang="en-US" altLang="zh-CN" dirty="0" smtClean="0"/>
                        <a:t>0.2      0.3      0.4     0.5      0.6     0.7      0.8     0.9      1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507168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-0.447   1.978    3.28    6.16    7.08   7.34   7.66    9.56    9.48    9.3    11.2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25" name="矩形 2"/>
          <p:cNvSpPr>
            <a:spLocks noChangeArrowheads="1"/>
          </p:cNvSpPr>
          <p:nvPr/>
        </p:nvSpPr>
        <p:spPr bwMode="auto">
          <a:xfrm>
            <a:off x="203200" y="739775"/>
            <a:ext cx="389636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 </a:t>
            </a:r>
            <a:r>
              <a:rPr lang="zh-CN" altLang="en-US" sz="2800" b="1" dirty="0">
                <a:latin typeface="Tahoma" panose="020B0604030504040204" pitchFamily="34" charset="0"/>
              </a:rPr>
              <a:t>已知观测数据：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13326" name="矩形 3"/>
          <p:cNvSpPr>
            <a:spLocks noChangeArrowheads="1"/>
          </p:cNvSpPr>
          <p:nvPr/>
        </p:nvSpPr>
        <p:spPr bwMode="auto">
          <a:xfrm>
            <a:off x="280988" y="2532063"/>
            <a:ext cx="379095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>
                <a:latin typeface="Tahoma" panose="020B0604030504040204" pitchFamily="34" charset="0"/>
              </a:rPr>
              <a:t>求其插值多项式曲线。</a:t>
            </a:r>
            <a:endParaRPr lang="zh-CN" altLang="en-US" sz="2800" b="1">
              <a:latin typeface="Tahom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0688" y="3122613"/>
            <a:ext cx="4572000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clc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; clear;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x=0:0.1:1;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y=[-0.447 1.978 3.28 6.16 7.08 7.34 7.66 9.56 9.48 9.3 11.2];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plot(x,y,'k.','markersize',15)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axis([0 1 -2 16])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grid;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hold on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p=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lagrange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x,y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);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t=0:0.01:1;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u=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polyval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p,t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);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plot(</a:t>
            </a:r>
            <a:r>
              <a:rPr lang="en-US" altLang="zh-CN" dirty="0" err="1">
                <a:latin typeface="Arial" panose="020B0604020202020204" pitchFamily="34" charset="0"/>
                <a:ea typeface="宋体" panose="02010600030101010101" pitchFamily="2" charset="-122"/>
              </a:rPr>
              <a:t>t,u,'r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-')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19650" y="3186113"/>
            <a:ext cx="3944938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1"/>
          <p:cNvSpPr>
            <a:spLocks noChangeArrowheads="1"/>
          </p:cNvSpPr>
          <p:nvPr/>
        </p:nvSpPr>
        <p:spPr bwMode="auto">
          <a:xfrm>
            <a:off x="203200" y="353284"/>
            <a:ext cx="246634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CN" sz="2800" b="1" dirty="0" smtClean="0">
                <a:solidFill>
                  <a:srgbClr val="FF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</a:t>
            </a:r>
            <a:r>
              <a:rPr lang="zh-CN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对函数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689225" y="73884"/>
          <a:ext cx="1893888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1" imgW="14630400" imgH="7620000" progId="Equation.DSMT4">
                  <p:embed/>
                </p:oleObj>
              </mc:Choice>
              <mc:Fallback>
                <p:oleObj name="Equation" r:id="rId1" imgW="14630400" imgH="7620000" progId="Equation.DSMT4">
                  <p:embed/>
                  <p:pic>
                    <p:nvPicPr>
                      <p:cNvPr id="0" name="Object 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89225" y="73884"/>
                        <a:ext cx="1893888" cy="9858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矩形 3"/>
          <p:cNvSpPr>
            <a:spLocks noChangeArrowheads="1"/>
          </p:cNvSpPr>
          <p:nvPr/>
        </p:nvSpPr>
        <p:spPr bwMode="auto">
          <a:xfrm>
            <a:off x="4632325" y="329471"/>
            <a:ext cx="4205288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>
                <a:latin typeface="Tahoma" panose="020B0604030504040204" pitchFamily="34" charset="0"/>
              </a:rPr>
              <a:t>在</a:t>
            </a:r>
            <a:r>
              <a:rPr lang="en-US" altLang="zh-CN" sz="2800" dirty="0">
                <a:latin typeface="Tahoma" panose="020B0604030504040204" pitchFamily="34" charset="0"/>
              </a:rPr>
              <a:t>[-5,5]</a:t>
            </a:r>
            <a:r>
              <a:rPr lang="zh-CN" altLang="en-US" sz="2800" b="1" dirty="0">
                <a:latin typeface="Tahoma" panose="020B0604030504040204" pitchFamily="34" charset="0"/>
              </a:rPr>
              <a:t>上以</a:t>
            </a:r>
            <a:r>
              <a:rPr lang="en-US" altLang="zh-CN" sz="2800" b="1" dirty="0">
                <a:latin typeface="Tahoma" panose="020B0604030504040204" pitchFamily="34" charset="0"/>
              </a:rPr>
              <a:t>1</a:t>
            </a:r>
            <a:r>
              <a:rPr lang="zh-CN" altLang="en-US" sz="2800" b="1" dirty="0">
                <a:latin typeface="Tahoma" panose="020B0604030504040204" pitchFamily="34" charset="0"/>
              </a:rPr>
              <a:t>为步长进行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4101" name="矩形 4"/>
          <p:cNvSpPr>
            <a:spLocks noChangeArrowheads="1"/>
          </p:cNvSpPr>
          <p:nvPr/>
        </p:nvSpPr>
        <p:spPr bwMode="auto">
          <a:xfrm>
            <a:off x="88900" y="1066071"/>
            <a:ext cx="908367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</a:tabLst>
            </a:pPr>
            <a:r>
              <a:rPr lang="zh-CN" altLang="en-US" sz="2800" b="1" dirty="0">
                <a:latin typeface="Tahoma" panose="020B0604030504040204" pitchFamily="34" charset="0"/>
              </a:rPr>
              <a:t>划分作</a:t>
            </a:r>
            <a:r>
              <a:rPr lang="en-US" altLang="zh-CN" sz="2800" b="1" dirty="0">
                <a:latin typeface="Tahoma" panose="020B0604030504040204" pitchFamily="34" charset="0"/>
              </a:rPr>
              <a:t>Lagrange</a:t>
            </a:r>
            <a:r>
              <a:rPr lang="zh-CN" altLang="en-US" sz="2800" b="1" dirty="0">
                <a:latin typeface="Tahoma" panose="020B0604030504040204" pitchFamily="34" charset="0"/>
              </a:rPr>
              <a:t>插值，观察函数曲线与插值曲线的变化</a:t>
            </a:r>
            <a:endParaRPr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9516" y="1709549"/>
            <a:ext cx="47046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clear;clc;close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all;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x=-5:0.1:5;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y=1./(1+20*x.*x);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plot(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x,y,'k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--','linewidth',2);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axis([-5 5 -1.2 6])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grid;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hold on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x=-5:5;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y=1./(1+20*x.*x);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p=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lagrange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(x, y);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t=-5:0.1:5;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f=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polyval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p,t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);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plot(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</a:rPr>
              <a:t>t,f,'r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-')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5"/>
          <p:cNvSpPr>
            <a:spLocks noGrp="1"/>
          </p:cNvSpPr>
          <p:nvPr>
            <p:ph idx="4294967295"/>
          </p:nvPr>
        </p:nvSpPr>
        <p:spPr>
          <a:xfrm>
            <a:off x="357188" y="1025525"/>
            <a:ext cx="8162925" cy="43402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拉格朗日插值是用次数不超过</a:t>
            </a:r>
            <a:r>
              <a:rPr lang="en-US" altLang="zh-CN" sz="2800" b="1" smtClean="0"/>
              <a:t>n</a:t>
            </a:r>
            <a:r>
              <a:rPr lang="zh-CN" altLang="en-US" sz="2800" b="1" smtClean="0"/>
              <a:t>的多项式来插值已知</a:t>
            </a:r>
            <a:r>
              <a:rPr lang="en-US" altLang="zh-CN" sz="2800" b="1" smtClean="0"/>
              <a:t>n+1</a:t>
            </a:r>
            <a:r>
              <a:rPr lang="zh-CN" altLang="en-US" sz="2800" b="1" smtClean="0"/>
              <a:t>个结点，并且只要结点的横坐标不相等，则插值多项式是唯一的。</a:t>
            </a:r>
            <a:endParaRPr lang="zh-CN" altLang="en-US" sz="2800" b="1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但是，当结点个数</a:t>
            </a:r>
            <a:r>
              <a:rPr lang="en-US" altLang="zh-CN" sz="2800" b="1" smtClean="0"/>
              <a:t>n</a:t>
            </a:r>
            <a:r>
              <a:rPr lang="zh-CN" altLang="en-US" sz="2800" b="1" smtClean="0"/>
              <a:t>比较大时，次数高的插值多项式未必就收敛到被插值函数。</a:t>
            </a:r>
            <a:endParaRPr lang="zh-CN" altLang="en-US" sz="2800" b="1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smtClean="0"/>
              <a:t>    ‘龙格现象’。</a:t>
            </a:r>
            <a:endParaRPr lang="zh-CN" altLang="en-US" sz="2800" b="1" smtClean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常常采用分段插值。</a:t>
            </a:r>
            <a:endParaRPr lang="zh-CN" altLang="en-US" sz="2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03263" y="617538"/>
            <a:ext cx="6249987" cy="671512"/>
          </a:xfrm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2.MATLAB</a:t>
            </a:r>
            <a:r>
              <a:rPr lang="zh-CN" altLang="en-US" sz="36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软件实现数据插值</a:t>
            </a:r>
            <a:endParaRPr lang="zh-CN" altLang="en-US" sz="36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720725" y="1376363"/>
            <a:ext cx="7986713" cy="50117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一维插值命令</a:t>
            </a:r>
            <a:endParaRPr lang="zh-CN" altLang="en-US" b="1" dirty="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900" b="1" dirty="0" smtClean="0"/>
              <a:t>                 </a:t>
            </a:r>
            <a:r>
              <a:rPr lang="en-US" altLang="zh-CN" sz="2900" b="1" dirty="0" err="1" smtClean="0"/>
              <a:t>yb</a:t>
            </a:r>
            <a:r>
              <a:rPr lang="en-US" altLang="zh-CN" sz="2900" b="1" dirty="0" smtClean="0"/>
              <a:t>=interp1(</a:t>
            </a:r>
            <a:r>
              <a:rPr lang="en-US" altLang="zh-CN" sz="2900" b="1" dirty="0" err="1" smtClean="0"/>
              <a:t>x,y,xb,'method</a:t>
            </a:r>
            <a:r>
              <a:rPr lang="en-US" altLang="zh-CN" sz="2900" b="1" dirty="0" smtClean="0"/>
              <a:t>')</a:t>
            </a:r>
            <a:endParaRPr lang="en-US" altLang="zh-CN" sz="29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8741" y="2582320"/>
            <a:ext cx="1502796" cy="7571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b="1" dirty="0" err="1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xb</a:t>
            </a: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处的插值结果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22714" y="2702915"/>
            <a:ext cx="1440510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插值节点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55171" y="2704241"/>
            <a:ext cx="1452648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被插值点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2903" y="2689664"/>
            <a:ext cx="1451323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插值方法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138899" y="2337681"/>
            <a:ext cx="437322" cy="79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0800000" flipV="1">
            <a:off x="1709530" y="2353583"/>
            <a:ext cx="604302" cy="206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888188" y="2393341"/>
            <a:ext cx="445273" cy="79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0800000" flipV="1">
            <a:off x="3515802" y="2417197"/>
            <a:ext cx="602974" cy="247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423576" y="2395991"/>
            <a:ext cx="437322" cy="79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35610" y="2409242"/>
            <a:ext cx="349858" cy="27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794638" y="3642181"/>
            <a:ext cx="4055164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缺省时为线性插值，</a:t>
            </a:r>
            <a:endParaRPr lang="en-US" altLang="zh-CN" sz="24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‘nearest’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（最邻近插值）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‘linear’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（线性）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24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spline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（三次样条）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‘cubic’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（三次插值）</a:t>
            </a:r>
            <a:endParaRPr lang="zh-CN" altLang="en-US" sz="2400" dirty="0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5080880" y="2397316"/>
            <a:ext cx="1093305" cy="3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869387" y="2394665"/>
            <a:ext cx="349858" cy="27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16200000" flipH="1">
            <a:off x="6444532" y="3399182"/>
            <a:ext cx="469130" cy="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7911" y="5573864"/>
            <a:ext cx="774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注意：所有的插值方法都要求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是单调的，并且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不能够超过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的范围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58741" y="3630894"/>
            <a:ext cx="3888188" cy="17912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样条插值命令</a:t>
            </a:r>
            <a:endParaRPr lang="zh-CN" altLang="en-US" sz="2400" b="1" dirty="0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CC"/>
                </a:solidFill>
              </a:rPr>
              <a:t>    </a:t>
            </a:r>
            <a:r>
              <a:rPr lang="en-US" altLang="zh-CN" sz="2400" b="1" dirty="0" err="1" smtClean="0"/>
              <a:t>yb</a:t>
            </a:r>
            <a:r>
              <a:rPr lang="en-US" altLang="zh-CN" sz="2400" b="1" dirty="0" smtClean="0"/>
              <a:t>=</a:t>
            </a:r>
            <a:r>
              <a:rPr lang="en-US" altLang="zh-CN" sz="2400" b="1" dirty="0" err="1" smtClean="0"/>
              <a:t>spline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x,y,xb</a:t>
            </a:r>
            <a:r>
              <a:rPr lang="en-US" altLang="zh-CN" sz="2400" b="1" dirty="0" smtClean="0"/>
              <a:t>)</a:t>
            </a:r>
            <a:endParaRPr lang="en-US" altLang="zh-CN" sz="2400" dirty="0" smtClean="0"/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黑体" panose="02010609060101010101" pitchFamily="49" charset="-122"/>
              </a:rPr>
              <a:t>    该命令等同于</a:t>
            </a:r>
            <a:endParaRPr lang="zh-CN" altLang="en-US" sz="2400" b="1" dirty="0" smtClean="0"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CC"/>
                </a:solidFill>
              </a:rPr>
              <a:t>    </a:t>
            </a:r>
            <a:r>
              <a:rPr lang="en-US" altLang="zh-CN" sz="2400" b="1" dirty="0" err="1" smtClean="0"/>
              <a:t>yb</a:t>
            </a:r>
            <a:r>
              <a:rPr lang="en-US" altLang="zh-CN" sz="2400" b="1" dirty="0" smtClean="0"/>
              <a:t>=interp1(</a:t>
            </a:r>
            <a:r>
              <a:rPr lang="en-US" altLang="zh-CN" sz="2400" b="1" dirty="0" err="1" smtClean="0"/>
              <a:t>x,y,xb,'spline</a:t>
            </a:r>
            <a:r>
              <a:rPr lang="en-US" altLang="zh-CN" sz="2400" b="1" dirty="0" smtClean="0"/>
              <a:t> ')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4688" y="896938"/>
            <a:ext cx="5211762" cy="681037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sz="28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-4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已知观测数据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4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3452813"/>
            <a:ext cx="8037513" cy="13176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分别用拉格朗日、分段线性、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次样条进行插值，并绘出插值多项式曲线图。</a:t>
            </a:r>
            <a:endParaRPr lang="zh-CN" altLang="en-US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1204" name="Group 4"/>
          <p:cNvGraphicFramePr>
            <a:graphicFrameLocks noGrp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493713" y="2020888"/>
          <a:ext cx="8445182" cy="1065530"/>
        </p:xfrm>
        <a:graphic>
          <a:graphicData uri="http://schemas.openxmlformats.org/drawingml/2006/table">
            <a:tbl>
              <a:tblPr/>
              <a:tblGrid>
                <a:gridCol w="506412"/>
                <a:gridCol w="7938770"/>
              </a:tblGrid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x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0      0.1   0.2  0.3  0.4  0.5  0.6  0.7  0.8  0.9  1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y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  <a:tab pos="457200" algn="l"/>
                          <a:tab pos="685800" algn="l"/>
                          <a:tab pos="914400" algn="l"/>
                          <a:tab pos="1143000" algn="l"/>
                          <a:tab pos="1371600" algn="l"/>
                          <a:tab pos="1600200" algn="l"/>
                          <a:tab pos="1828800" algn="l"/>
                          <a:tab pos="2057400" algn="l"/>
                          <a:tab pos="2286000" algn="l"/>
                          <a:tab pos="2514600" algn="l"/>
                          <a:tab pos="2743200" algn="l"/>
                          <a:tab pos="2971800" algn="l"/>
                          <a:tab pos="3200400" algn="l"/>
                          <a:tab pos="3429000" algn="l"/>
                          <a:tab pos="3657600" algn="l"/>
                          <a:tab pos="3886200" algn="l"/>
                          <a:tab pos="4114800" algn="l"/>
                          <a:tab pos="4343400" algn="l"/>
                          <a:tab pos="4572000" algn="l"/>
                          <a:tab pos="4800600" algn="l"/>
                        </a:tabLst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-0.447 1.978 3.28 6.16 7.08 7.34 7.66 9.56 9.48 9.3 11.2</a:t>
                      </a:r>
                      <a:endParaRPr kumimoji="0" lang="en-US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12800"/>
            <a:ext cx="3513138" cy="790575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solidFill>
                  <a:srgbClr val="FF0066"/>
                </a:solidFill>
                <a:ea typeface="黑体" panose="02010609060101010101" pitchFamily="49" charset="-122"/>
              </a:rPr>
              <a:t>(1) </a:t>
            </a:r>
            <a:r>
              <a:rPr lang="zh-CN" altLang="en-US" sz="2800" b="1" smtClean="0">
                <a:solidFill>
                  <a:srgbClr val="FF0066"/>
                </a:solidFill>
                <a:ea typeface="黑体" panose="02010609060101010101" pitchFamily="49" charset="-122"/>
              </a:rPr>
              <a:t>拉格朗日插值法</a:t>
            </a:r>
            <a:endParaRPr lang="zh-CN" altLang="en-US" sz="2800" b="1" smtClean="0">
              <a:solidFill>
                <a:srgbClr val="FF0066"/>
              </a:solidFill>
              <a:ea typeface="黑体" panose="02010609060101010101" pitchFamily="49" charset="-122"/>
            </a:endParaRPr>
          </a:p>
        </p:txBody>
      </p:sp>
      <p:sp>
        <p:nvSpPr>
          <p:cNvPr id="215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696913" y="1646238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x=0:0.1:1;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y=[-0.447 1.978 3.28 6.16 7.08 7.34 7.66 9.56 9.48 9.3 11.2];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plot(x,y,'b.','markersize',30)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axis([0 1 -2 16])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grid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hold on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p=</a:t>
            </a:r>
            <a:r>
              <a:rPr lang="en-US" altLang="zh-CN" sz="2400" dirty="0" err="1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lagrange</a:t>
            </a:r>
            <a:r>
              <a:rPr lang="en-US" altLang="zh-CN" sz="2400" b="1" smtClean="0"/>
              <a:t>(x,y);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t=0:0.01:1;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u=polyval(p,t);</a:t>
            </a:r>
            <a:endParaRPr lang="en-US" altLang="zh-CN" sz="2400" b="1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plot(t,u,'r-','linewidth',3)</a:t>
            </a:r>
            <a:endParaRPr lang="en-US" altLang="zh-CN" sz="2400" b="1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45063" y="3386138"/>
            <a:ext cx="3944937" cy="318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525463" y="968375"/>
            <a:ext cx="8278812" cy="49958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结果显示，所插值出的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次多项式曲线，在数据点之间产生较大的起伏波动，与数据点的变化趋势有明显的偏离，这时曲线并不能很好地反映数据点的变化规律。而且进一步实验发现，随着分点的增加，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Lagrange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插值出现大的起伏波动越明显，这就是插值问题中典型的</a:t>
            </a:r>
            <a:r>
              <a:rPr lang="zh-CN" altLang="en-US" sz="2800" b="1" smtClean="0">
                <a:ea typeface="黑体" panose="02010609060101010101" pitchFamily="49" charset="-122"/>
              </a:rPr>
              <a:t>“</a:t>
            </a:r>
            <a:r>
              <a:rPr lang="zh-CN" altLang="en-US" sz="28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龙格现象</a:t>
            </a:r>
            <a:r>
              <a:rPr lang="zh-CN" altLang="en-US" sz="2800" b="1" smtClean="0">
                <a:ea typeface="黑体" panose="02010609060101010101" pitchFamily="49" charset="-122"/>
              </a:rPr>
              <a:t>”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 针对高次多项式插值时容易发生</a:t>
            </a:r>
            <a:r>
              <a:rPr lang="zh-CN" altLang="en-US" sz="2800" b="1" smtClean="0">
                <a:ea typeface="黑体" panose="02010609060101010101" pitchFamily="49" charset="-122"/>
              </a:rPr>
              <a:t>“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龙格现象</a:t>
            </a:r>
            <a:r>
              <a:rPr lang="zh-CN" altLang="en-US" sz="2800" b="1" smtClean="0">
                <a:ea typeface="黑体" panose="02010609060101010101" pitchFamily="49" charset="-122"/>
              </a:rPr>
              <a:t>”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，在实际插值时，常常采用分段低次插值方法，即在相邻两个数据点构成的子区间上分别进行低次插值</a:t>
            </a:r>
            <a:r>
              <a:rPr lang="en-US" altLang="zh-CN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整个区间上的插值函数将是一个分段的多项式函数。 </a:t>
            </a:r>
            <a:endParaRPr lang="zh-CN" altLang="en-US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038225"/>
            <a:ext cx="3276600" cy="790575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solidFill>
                  <a:srgbClr val="FF0066"/>
                </a:solidFill>
                <a:ea typeface="黑体" panose="02010609060101010101" pitchFamily="49" charset="-122"/>
              </a:rPr>
              <a:t>(2) </a:t>
            </a:r>
            <a:r>
              <a:rPr lang="zh-CN" altLang="en-US" sz="2800" b="1" smtClean="0">
                <a:solidFill>
                  <a:srgbClr val="FF0066"/>
                </a:solidFill>
                <a:ea typeface="黑体" panose="02010609060101010101" pitchFamily="49" charset="-122"/>
              </a:rPr>
              <a:t>分段线性插值</a:t>
            </a:r>
            <a:endParaRPr lang="zh-CN" altLang="en-US" sz="2800" b="1" smtClean="0">
              <a:solidFill>
                <a:srgbClr val="FF0066"/>
              </a:solidFill>
              <a:ea typeface="黑体" panose="02010609060101010101" pitchFamily="49" charset="-122"/>
            </a:endParaRPr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619125" y="1927225"/>
            <a:ext cx="8229600" cy="3886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x=[0 0.1 0.2 0.3 0.4 0.5 0.6 0.7 0.8 0.9 1];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y=[-0.447 1.978 3.28 6.16 7.08 7.34 7.66 9.56 9.48 9.3 11.2];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plot(x,y,‘b.’,‘markersize’,30)</a:t>
            </a:r>
            <a:r>
              <a:rPr lang="zh-CN" altLang="en-US" sz="2400" b="1" smtClean="0"/>
              <a:t>；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axis([0 1 -1 15])</a:t>
            </a:r>
            <a:r>
              <a:rPr lang="zh-CN" altLang="en-US" sz="2400" b="1" smtClean="0"/>
              <a:t>；</a:t>
            </a:r>
            <a:endParaRPr lang="zh-CN" altLang="en-US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grid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hold on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t=0:0.01:1;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u=interp1(x,y,t); 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plot(t,u,'r-','linewidth',3)</a:t>
            </a:r>
            <a:endParaRPr lang="en-US" altLang="zh-CN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6575" y="798513"/>
            <a:ext cx="3208338" cy="803275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结果分析</a:t>
            </a:r>
            <a:endParaRPr lang="zh-CN" altLang="en-US" sz="3200" b="1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569913" y="1581150"/>
            <a:ext cx="7772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分段线性插值有效地回避了插值问题中的</a:t>
            </a:r>
            <a:r>
              <a:rPr lang="zh-CN" altLang="en-US" sz="2800" b="1" smtClean="0">
                <a:ea typeface="黑体" panose="02010609060101010101" pitchFamily="49" charset="-122"/>
              </a:rPr>
              <a:t>“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龙格现象</a:t>
            </a:r>
            <a:r>
              <a:rPr lang="zh-CN" altLang="en-US" sz="2800" b="1" smtClean="0">
                <a:ea typeface="黑体" panose="02010609060101010101" pitchFamily="49" charset="-122"/>
              </a:rPr>
              <a:t>”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，结果连线也大致描述了已知数据点的变化规律。但很明显，由分段直线连接的插值曲线在节点处不光滑，不可导。</a:t>
            </a:r>
            <a:endParaRPr lang="zh-CN" altLang="en-US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46550" y="3448050"/>
            <a:ext cx="40386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674688"/>
            <a:ext cx="3400425" cy="841375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(3)3</a:t>
            </a:r>
            <a:r>
              <a:rPr lang="zh-CN" altLang="en-US" sz="3200" b="1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次样条插值</a:t>
            </a:r>
            <a:endParaRPr lang="zh-CN" altLang="en-US" sz="3200" b="1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6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601663" y="15811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x=[0 0.1 0.2 0.3 0.4 0.5 0.6 0.7 0.8 0.9 1];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y=[-0.447 1.978 3.28 6.16 7.08 7.34 7.66 9.56 9.48 9.3 11.2];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plot(x,y,'b.','markersize',30)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axis([0 1 -1 16])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grid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hold on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t=0:0.01:1;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u=spline(x,y,t);</a:t>
            </a:r>
            <a:endParaRPr lang="en-US" altLang="zh-CN" sz="2400" b="1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plot(t,u,'r-','linewidth',3)</a:t>
            </a:r>
            <a:endParaRPr lang="en-US" altLang="zh-CN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对数据加指定信噪比水平的随机噪声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153"/>
            <a:ext cx="9144000" cy="4955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1013" y="241300"/>
            <a:ext cx="3319462" cy="798513"/>
          </a:xfrm>
        </p:spPr>
        <p:txBody>
          <a:bodyPr/>
          <a:lstStyle/>
          <a:p>
            <a:pPr eaLnBrk="1" hangingPunct="1"/>
            <a:r>
              <a:rPr lang="zh-CN" altLang="en-US" sz="3200" b="1" smtClean="0">
                <a:solidFill>
                  <a:srgbClr val="FF0066"/>
                </a:solidFill>
                <a:ea typeface="黑体" panose="02010609060101010101" pitchFamily="49" charset="-122"/>
              </a:rPr>
              <a:t>结果分析</a:t>
            </a:r>
            <a:endParaRPr lang="zh-CN" altLang="en-US" sz="3200" b="1" smtClean="0">
              <a:solidFill>
                <a:srgbClr val="FF0066"/>
              </a:solidFill>
              <a:ea typeface="黑体" panose="02010609060101010101" pitchFamily="49" charset="-122"/>
            </a:endParaRP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590550" y="1012825"/>
            <a:ext cx="7858125" cy="26622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     从图可以看出，样条插值所得的曲线比较好地连接了已知的数据点，既有效地回避了插值问题中的</a:t>
            </a:r>
            <a:r>
              <a:rPr lang="zh-CN" altLang="en-US" sz="2800" b="1" smtClean="0">
                <a:ea typeface="黑体" panose="02010609060101010101" pitchFamily="49" charset="-122"/>
              </a:rPr>
              <a:t>“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龙格现象</a:t>
            </a:r>
            <a:r>
              <a:rPr lang="zh-CN" altLang="en-US" sz="2800" b="1" smtClean="0">
                <a:ea typeface="黑体" panose="02010609060101010101" pitchFamily="49" charset="-122"/>
              </a:rPr>
              <a:t>”</a:t>
            </a:r>
            <a:r>
              <a:rPr lang="zh-CN" altLang="en-US" sz="2800" b="1" smtClean="0">
                <a:latin typeface="黑体" panose="02010609060101010101" pitchFamily="49" charset="-122"/>
                <a:ea typeface="黑体" panose="02010609060101010101" pitchFamily="49" charset="-122"/>
              </a:rPr>
              <a:t>，又是连续光滑的，用此曲线来近似描述已知数据点的变化规律，能比较好地进行数据点之间的预测分析和求值。</a:t>
            </a:r>
            <a:endParaRPr lang="zh-CN" altLang="en-US" sz="2800" b="1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95725" y="3502025"/>
            <a:ext cx="39338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23825" y="534511"/>
            <a:ext cx="2481263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en-US" sz="3200" b="1" dirty="0" smtClean="0">
                <a:solidFill>
                  <a:srgbClr val="FF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例</a:t>
            </a:r>
            <a:r>
              <a:rPr lang="en-US" altLang="zh-CN" sz="3200" b="1" dirty="0" smtClean="0">
                <a:solidFill>
                  <a:srgbClr val="FF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5 </a:t>
            </a:r>
            <a:endParaRPr lang="en-US" altLang="zh-CN" sz="3200" b="1" dirty="0" smtClean="0">
              <a:solidFill>
                <a:srgbClr val="FF0066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762216" y="526067"/>
            <a:ext cx="7510463" cy="1445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en-US" altLang="zh-CN" sz="3200" b="1" dirty="0" smtClean="0">
                <a:solidFill>
                  <a:srgbClr val="FF0066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-5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 一条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米宽的河道见图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所示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为了测量其流量需要知道河道的截面积。为此从一端开始每隔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米测量出河床的深度如下表 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7" name="Rectangle 10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8" name="Rectangle 11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59" name="Rectangle 12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0" name="Rectangle 13"/>
          <p:cNvSpPr>
            <a:spLocks noChangeArrowheads="1"/>
          </p:cNvSpPr>
          <p:nvPr/>
        </p:nvSpPr>
        <p:spPr bwMode="auto">
          <a:xfrm>
            <a:off x="1697038" y="3471863"/>
            <a:ext cx="2984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1" name="Rectangle 14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2" name="Rectangle 15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3" name="Rectangle 16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4" name="Rectangle 17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5" name="Rectangle 18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6" name="Rectangle 19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7" name="Rectangle 20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7668" name="Rectangle 21"/>
          <p:cNvSpPr>
            <a:spLocks noChangeArrowheads="1"/>
          </p:cNvSpPr>
          <p:nvPr/>
        </p:nvSpPr>
        <p:spPr bwMode="auto">
          <a:xfrm>
            <a:off x="1697038" y="3471863"/>
            <a:ext cx="260350" cy="2746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200" b="1">
                <a:latin typeface="Times New Roman" panose="02020603050405020304" pitchFamily="18" charset="0"/>
              </a:rPr>
              <a:t>  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pic>
        <p:nvPicPr>
          <p:cNvPr id="27669" name="Picture 2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60425" y="1908175"/>
            <a:ext cx="7313613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70" name="Rectangle 23"/>
          <p:cNvSpPr>
            <a:spLocks noChangeArrowheads="1"/>
          </p:cNvSpPr>
          <p:nvPr/>
        </p:nvSpPr>
        <p:spPr bwMode="auto">
          <a:xfrm>
            <a:off x="346075" y="4965700"/>
            <a:ext cx="8250238" cy="1373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   试根据以上数据，估计出河道的截面积，进而在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已知河流速度（设为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1m/s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）的情况下计算出流量。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若沿河床铺设一条光缆，试估计光缆的长度。</a:t>
            </a: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750" y="779463"/>
            <a:ext cx="5832475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矩形数值积分公式</a:t>
            </a:r>
            <a:endParaRPr lang="zh-CN" altLang="en-US" sz="28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476375" y="1571625"/>
          <a:ext cx="61214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43586400" imgH="8839200" progId="Equation.DSMT4">
                  <p:embed/>
                </p:oleObj>
              </mc:Choice>
              <mc:Fallback>
                <p:oleObj name="" r:id="rId1" imgW="43586400" imgH="8839200" progId="Equation.DSMT4">
                  <p:embed/>
                  <p:pic>
                    <p:nvPicPr>
                      <p:cNvPr id="0" name="Object 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6375" y="1571625"/>
                        <a:ext cx="6121400" cy="12493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1476375" y="2878138"/>
          <a:ext cx="579437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42062400" imgH="8839200" progId="Equation.DSMT4">
                  <p:embed/>
                </p:oleObj>
              </mc:Choice>
              <mc:Fallback>
                <p:oleObj name="" r:id="rId3" imgW="42062400" imgH="8839200" progId="Equation.DSMT4">
                  <p:embed/>
                  <p:pic>
                    <p:nvPicPr>
                      <p:cNvPr id="0" name="Object 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375" y="2878138"/>
                        <a:ext cx="5794375" cy="1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476375" y="4137025"/>
          <a:ext cx="6624638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" r:id="rId5" imgW="49987200" imgH="9448800" progId="Equation.DSMT4">
                  <p:embed/>
                </p:oleObj>
              </mc:Choice>
              <mc:Fallback>
                <p:oleObj name="" r:id="rId5" imgW="49987200" imgH="9448800" progId="Equation.DSMT4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375" y="4137025"/>
                        <a:ext cx="6624638" cy="12398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/>
          <p:cNvSpPr>
            <a:spLocks noChangeShapeType="1"/>
          </p:cNvSpPr>
          <p:nvPr/>
        </p:nvSpPr>
        <p:spPr bwMode="auto">
          <a:xfrm>
            <a:off x="4835525" y="3076575"/>
            <a:ext cx="4191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Line 4"/>
          <p:cNvSpPr>
            <a:spLocks noChangeShapeType="1"/>
          </p:cNvSpPr>
          <p:nvPr/>
        </p:nvSpPr>
        <p:spPr bwMode="auto">
          <a:xfrm flipV="1">
            <a:off x="5216525" y="1704975"/>
            <a:ext cx="0" cy="2286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5638800" y="3076575"/>
            <a:ext cx="0" cy="685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8797925" y="3228975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3048000" imgH="3352800" progId="Equation.3">
                  <p:embed/>
                </p:oleObj>
              </mc:Choice>
              <mc:Fallback>
                <p:oleObj name="" r:id="rId1" imgW="3048000" imgH="3352800" progId="Equation.3">
                  <p:embed/>
                  <p:pic>
                    <p:nvPicPr>
                      <p:cNvPr id="0" name="Object 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97925" y="3228975"/>
                        <a:ext cx="346075" cy="381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299075" y="1601788"/>
          <a:ext cx="34448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3352800" imgH="3962400" progId="Equation.3">
                  <p:embed/>
                </p:oleObj>
              </mc:Choice>
              <mc:Fallback>
                <p:oleObj name="" r:id="rId3" imgW="3352800" imgH="3962400" progId="Equation.3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9075" y="1601788"/>
                        <a:ext cx="344488" cy="407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4870450" y="3076575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5" imgW="3048000" imgH="3352800" progId="Equation.3">
                  <p:embed/>
                </p:oleObj>
              </mc:Choice>
              <mc:Fallback>
                <p:oleObj name="" r:id="rId5" imgW="3048000" imgH="3352800" progId="Equation.3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0450" y="3076575"/>
                        <a:ext cx="346075" cy="381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5410200" y="2771775"/>
          <a:ext cx="271463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" r:id="rId7" imgW="3048000" imgH="3352800" progId="Equation.3">
                  <p:embed/>
                </p:oleObj>
              </mc:Choice>
              <mc:Fallback>
                <p:oleObj name="" r:id="rId7" imgW="3048000" imgH="3352800" progId="Equation.3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2771775"/>
                        <a:ext cx="271463" cy="2984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8331200" y="3076575"/>
          <a:ext cx="3556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" r:id="rId9" imgW="3048000" imgH="4267200" progId="Equation.3">
                  <p:embed/>
                </p:oleObj>
              </mc:Choice>
              <mc:Fallback>
                <p:oleObj name="" r:id="rId9" imgW="3048000" imgH="4267200" progId="Equation.3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1200" y="3076575"/>
                        <a:ext cx="355600" cy="4968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5827713" y="2695575"/>
          <a:ext cx="2682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" r:id="rId11" imgW="3657600" imgH="5181600" progId="Equation.3">
                  <p:embed/>
                </p:oleObj>
              </mc:Choice>
              <mc:Fallback>
                <p:oleObj name="" r:id="rId11" imgW="3657600" imgH="5181600" progId="Equation.3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27713" y="2695575"/>
                        <a:ext cx="268287" cy="381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6240463" y="3001963"/>
          <a:ext cx="3127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" r:id="rId13" imgW="4267200" imgH="5181600" progId="Equation.3">
                  <p:embed/>
                </p:oleObj>
              </mc:Choice>
              <mc:Fallback>
                <p:oleObj name="" r:id="rId13" imgW="4267200" imgH="5181600" progId="Equation.3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40463" y="3001963"/>
                        <a:ext cx="312737" cy="3794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/>
        </p:nvGraphicFramePr>
        <p:xfrm>
          <a:off x="6705600" y="3000375"/>
          <a:ext cx="2841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" r:id="rId15" imgW="3962400" imgH="5486400" progId="Equation.3">
                  <p:embed/>
                </p:oleObj>
              </mc:Choice>
              <mc:Fallback>
                <p:oleObj name="" r:id="rId15" imgW="3962400" imgH="5486400" progId="Equation.3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05600" y="3000375"/>
                        <a:ext cx="284163" cy="393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0" y="1314450"/>
            <a:ext cx="2771775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公式推导：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0" y="728663"/>
            <a:ext cx="14478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条件：</a:t>
            </a:r>
            <a:endParaRPr lang="zh-CN" altLang="en-US" sz="28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5" name="Object 16"/>
          <p:cNvGraphicFramePr>
            <a:graphicFrameLocks noChangeAspect="1"/>
          </p:cNvGraphicFramePr>
          <p:nvPr/>
        </p:nvGraphicFramePr>
        <p:xfrm>
          <a:off x="1166813" y="801688"/>
          <a:ext cx="718661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公式" r:id="rId17" imgW="166725600" imgH="10668000" progId="Equation.3">
                  <p:embed/>
                </p:oleObj>
              </mc:Choice>
              <mc:Fallback>
                <p:oleObj name="公式" r:id="rId17" imgW="166725600" imgH="10668000" progId="Equation.3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66813" y="801688"/>
                        <a:ext cx="7186612" cy="446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0" y="3833813"/>
            <a:ext cx="4495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当区间划分为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等分时</a:t>
            </a:r>
            <a:endParaRPr lang="zh-CN" altLang="en-US" sz="24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未知"/>
          <p:cNvSpPr/>
          <p:nvPr/>
        </p:nvSpPr>
        <p:spPr bwMode="auto">
          <a:xfrm>
            <a:off x="5638800" y="1209675"/>
            <a:ext cx="2819400" cy="2590800"/>
          </a:xfrm>
          <a:custGeom>
            <a:avLst/>
            <a:gdLst>
              <a:gd name="T0" fmla="*/ 0 w 1776"/>
              <a:gd name="T1" fmla="*/ 2147483647 h 1632"/>
              <a:gd name="T2" fmla="*/ 2147483647 w 1776"/>
              <a:gd name="T3" fmla="*/ 2147483647 h 1632"/>
              <a:gd name="T4" fmla="*/ 2147483647 w 1776"/>
              <a:gd name="T5" fmla="*/ 2147483647 h 1632"/>
              <a:gd name="T6" fmla="*/ 2147483647 w 1776"/>
              <a:gd name="T7" fmla="*/ 2147483647 h 1632"/>
              <a:gd name="T8" fmla="*/ 2147483647 w 1776"/>
              <a:gd name="T9" fmla="*/ 2147483647 h 1632"/>
              <a:gd name="T10" fmla="*/ 2147483647 w 1776"/>
              <a:gd name="T11" fmla="*/ 2147483647 h 1632"/>
              <a:gd name="T12" fmla="*/ 2147483647 w 1776"/>
              <a:gd name="T13" fmla="*/ 2147483647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76"/>
              <a:gd name="T22" fmla="*/ 0 h 1632"/>
              <a:gd name="T23" fmla="*/ 1776 w 1776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76" h="1632">
                <a:moveTo>
                  <a:pt x="0" y="1608"/>
                </a:moveTo>
                <a:cubicBezTo>
                  <a:pt x="40" y="1620"/>
                  <a:pt x="80" y="1632"/>
                  <a:pt x="144" y="1512"/>
                </a:cubicBezTo>
                <a:cubicBezTo>
                  <a:pt x="208" y="1392"/>
                  <a:pt x="296" y="1088"/>
                  <a:pt x="384" y="888"/>
                </a:cubicBezTo>
                <a:cubicBezTo>
                  <a:pt x="472" y="688"/>
                  <a:pt x="576" y="448"/>
                  <a:pt x="672" y="312"/>
                </a:cubicBezTo>
                <a:cubicBezTo>
                  <a:pt x="768" y="176"/>
                  <a:pt x="856" y="0"/>
                  <a:pt x="960" y="72"/>
                </a:cubicBezTo>
                <a:cubicBezTo>
                  <a:pt x="1064" y="144"/>
                  <a:pt x="1160" y="600"/>
                  <a:pt x="1296" y="744"/>
                </a:cubicBezTo>
                <a:cubicBezTo>
                  <a:pt x="1432" y="888"/>
                  <a:pt x="1604" y="912"/>
                  <a:pt x="1776" y="936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8445500" y="2695575"/>
            <a:ext cx="0" cy="3810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>
            <a:off x="5943600" y="3076575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6324600" y="2390775"/>
            <a:ext cx="0" cy="685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6781800" y="1628775"/>
            <a:ext cx="0" cy="1447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7315200" y="1628775"/>
            <a:ext cx="0" cy="1447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7848600" y="2543175"/>
            <a:ext cx="0" cy="5334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V="1">
            <a:off x="5638800" y="3457575"/>
            <a:ext cx="304800" cy="3048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5943600" y="2366963"/>
            <a:ext cx="414338" cy="1090612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6324600" y="1628775"/>
            <a:ext cx="457200" cy="838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6781800" y="1628775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7315200" y="1628775"/>
            <a:ext cx="533400" cy="9144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7848600" y="2543175"/>
            <a:ext cx="609600" cy="1524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0" name="Object 31"/>
          <p:cNvGraphicFramePr>
            <a:graphicFrameLocks noChangeAspect="1"/>
          </p:cNvGraphicFramePr>
          <p:nvPr/>
        </p:nvGraphicFramePr>
        <p:xfrm>
          <a:off x="206375" y="1808163"/>
          <a:ext cx="15192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" r:id="rId19" imgW="36576000" imgH="16764000" progId="Equation.3">
                  <p:embed/>
                </p:oleObj>
              </mc:Choice>
              <mc:Fallback>
                <p:oleObj name="" r:id="rId19" imgW="36576000" imgH="16764000" progId="Equation.3">
                  <p:embed/>
                  <p:pic>
                    <p:nvPicPr>
                      <p:cNvPr id="0" name="Object 31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6375" y="1808163"/>
                        <a:ext cx="1519238" cy="698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2"/>
          <p:cNvGraphicFramePr>
            <a:graphicFrameLocks noChangeAspect="1"/>
          </p:cNvGraphicFramePr>
          <p:nvPr/>
        </p:nvGraphicFramePr>
        <p:xfrm>
          <a:off x="1692275" y="1943100"/>
          <a:ext cx="259238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" r:id="rId21" imgW="26212800" imgH="5486400" progId="Equation.3">
                  <p:embed/>
                </p:oleObj>
              </mc:Choice>
              <mc:Fallback>
                <p:oleObj name="" r:id="rId21" imgW="26212800" imgH="5486400" progId="Equation.3">
                  <p:embed/>
                  <p:pic>
                    <p:nvPicPr>
                      <p:cNvPr id="0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92275" y="1943100"/>
                        <a:ext cx="2592388" cy="5429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3"/>
          <p:cNvGraphicFramePr>
            <a:graphicFrameLocks noChangeAspect="1"/>
          </p:cNvGraphicFramePr>
          <p:nvPr/>
        </p:nvGraphicFramePr>
        <p:xfrm>
          <a:off x="5638800" y="3076575"/>
          <a:ext cx="314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" r:id="rId23" imgW="3657600" imgH="5181600" progId="Equation.3">
                  <p:embed/>
                </p:oleObj>
              </mc:Choice>
              <mc:Fallback>
                <p:oleObj name="" r:id="rId23" imgW="3657600" imgH="5181600" progId="Equation.3">
                  <p:embed/>
                  <p:pic>
                    <p:nvPicPr>
                      <p:cNvPr id="0" name="Object 33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38800" y="3076575"/>
                        <a:ext cx="314325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4"/>
          <p:cNvGraphicFramePr>
            <a:graphicFrameLocks noChangeAspect="1"/>
          </p:cNvGraphicFramePr>
          <p:nvPr/>
        </p:nvGraphicFramePr>
        <p:xfrm>
          <a:off x="6007100" y="2619375"/>
          <a:ext cx="3413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" r:id="rId25" imgW="3962400" imgH="5181600" progId="Equation.3">
                  <p:embed/>
                </p:oleObj>
              </mc:Choice>
              <mc:Fallback>
                <p:oleObj name="" r:id="rId25" imgW="3962400" imgH="5181600" progId="Equation.3">
                  <p:embed/>
                  <p:pic>
                    <p:nvPicPr>
                      <p:cNvPr id="0" name="Object 34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07100" y="2619375"/>
                        <a:ext cx="341313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5"/>
          <p:cNvGraphicFramePr>
            <a:graphicFrameLocks noChangeAspect="1"/>
          </p:cNvGraphicFramePr>
          <p:nvPr/>
        </p:nvGraphicFramePr>
        <p:xfrm>
          <a:off x="6400800" y="2314575"/>
          <a:ext cx="3143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" r:id="rId27" imgW="3657600" imgH="5486400" progId="Equation.3">
                  <p:embed/>
                </p:oleObj>
              </mc:Choice>
              <mc:Fallback>
                <p:oleObj name="" r:id="rId27" imgW="3657600" imgH="5486400" progId="Equation.3">
                  <p:embed/>
                  <p:pic>
                    <p:nvPicPr>
                      <p:cNvPr id="0" name="Object 35"/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400800" y="2314575"/>
                        <a:ext cx="314325" cy="471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6"/>
          <p:cNvGraphicFramePr>
            <a:graphicFrameLocks noChangeAspect="1"/>
          </p:cNvGraphicFramePr>
          <p:nvPr/>
        </p:nvGraphicFramePr>
        <p:xfrm>
          <a:off x="6897688" y="2009775"/>
          <a:ext cx="3413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" r:id="rId29" imgW="3962400" imgH="5181600" progId="Equation.3">
                  <p:embed/>
                </p:oleObj>
              </mc:Choice>
              <mc:Fallback>
                <p:oleObj name="" r:id="rId29" imgW="3962400" imgH="5181600" progId="Equation.3">
                  <p:embed/>
                  <p:pic>
                    <p:nvPicPr>
                      <p:cNvPr id="0" name="Object 36"/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897688" y="2009775"/>
                        <a:ext cx="341312" cy="4460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7"/>
          <p:cNvGraphicFramePr>
            <a:graphicFrameLocks noChangeAspect="1"/>
          </p:cNvGraphicFramePr>
          <p:nvPr/>
        </p:nvGraphicFramePr>
        <p:xfrm>
          <a:off x="0" y="2708275"/>
          <a:ext cx="47609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" r:id="rId31" imgW="113690400" imgH="22860000" progId="Equation.3">
                  <p:embed/>
                </p:oleObj>
              </mc:Choice>
              <mc:Fallback>
                <p:oleObj name="" r:id="rId31" imgW="113690400" imgH="22860000" progId="Equation.3">
                  <p:embed/>
                  <p:pic>
                    <p:nvPicPr>
                      <p:cNvPr id="0" name="Object 37"/>
                      <p:cNvPicPr>
                        <a:picLocks noChangeAspect="1"/>
                      </p:cNvPicPr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2708275"/>
                        <a:ext cx="4760913" cy="9493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8"/>
          <p:cNvGraphicFramePr>
            <a:graphicFrameLocks noChangeAspect="1"/>
          </p:cNvGraphicFramePr>
          <p:nvPr/>
        </p:nvGraphicFramePr>
        <p:xfrm>
          <a:off x="250825" y="4373563"/>
          <a:ext cx="70866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" r:id="rId33" imgW="168249600" imgH="22860000" progId="Equation.3">
                  <p:embed/>
                </p:oleObj>
              </mc:Choice>
              <mc:Fallback>
                <p:oleObj name="" r:id="rId33" imgW="168249600" imgH="22860000" progId="Equation.3">
                  <p:embed/>
                  <p:pic>
                    <p:nvPicPr>
                      <p:cNvPr id="0" name="Object 38"/>
                      <p:cNvPicPr>
                        <a:picLocks noChangeAspect="1"/>
                      </p:cNvPicPr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50825" y="4373563"/>
                        <a:ext cx="7086600" cy="9540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0"/>
          <p:cNvGraphicFramePr>
            <a:graphicFrameLocks noChangeAspect="1"/>
          </p:cNvGraphicFramePr>
          <p:nvPr/>
        </p:nvGraphicFramePr>
        <p:xfrm>
          <a:off x="431800" y="5454650"/>
          <a:ext cx="707231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" r:id="rId35" imgW="167944800" imgH="20116800" progId="Equation.3">
                  <p:embed/>
                </p:oleObj>
              </mc:Choice>
              <mc:Fallback>
                <p:oleObj name="" r:id="rId35" imgW="167944800" imgH="20116800" progId="Equation.3">
                  <p:embed/>
                  <p:pic>
                    <p:nvPicPr>
                      <p:cNvPr id="0" name="Object 40"/>
                      <p:cNvPicPr>
                        <a:picLocks noChangeAspect="1"/>
                      </p:cNvPicPr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31800" y="5454650"/>
                        <a:ext cx="7072313" cy="839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41"/>
          <p:cNvSpPr>
            <a:spLocks noChangeArrowheads="1"/>
          </p:cNvSpPr>
          <p:nvPr/>
        </p:nvSpPr>
        <p:spPr bwMode="auto">
          <a:xfrm>
            <a:off x="279400" y="241300"/>
            <a:ext cx="42322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梯形数值积分公式</a:t>
            </a:r>
            <a:endParaRPr lang="en-US" altLang="zh-CN" sz="2800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6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006600" y="863600"/>
            <a:ext cx="45720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f=inline('4./(1+x.*x)');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x=0:0.1:1;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y=f(x);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trapz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fprintf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('p=%.6f\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n',p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097088" y="3654425"/>
            <a:ext cx="45720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f=inline('4./(1+x.*x)');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x=0:0.01:1;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y=f(x);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trapz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fprintf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('p=%.6f\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n',p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03688" y="2867025"/>
            <a:ext cx="5040312" cy="37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68300" y="447675"/>
            <a:ext cx="7439025" cy="3067050"/>
          </a:xfr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1" smtClean="0">
                <a:solidFill>
                  <a:srgbClr val="FF0066"/>
                </a:solidFill>
                <a:ea typeface="黑体" panose="02010609060101010101" pitchFamily="49" charset="-122"/>
              </a:rPr>
              <a:t>解 </a:t>
            </a:r>
            <a:r>
              <a:rPr lang="en-US" altLang="zh-CN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</a:t>
            </a:r>
            <a:r>
              <a:rPr lang="zh-CN" altLang="en-US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画出河床观测点的散点图</a:t>
            </a:r>
            <a:endParaRPr lang="zh-CN" altLang="en-US" sz="2800" b="1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x=0:5:100;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y=[0,2.41,2.96,2.15,2.65,3.12,4.23,5.12,6.21,5.68,...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4.22,3.91,3.26,2.85,2.35,3.02,3.63,4.12,3.46,2.08,0];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axis([0 100 0 10])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y1=10-y;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plot(x,y1,'b.','markersize',15) </a:t>
            </a:r>
            <a:endParaRPr lang="en-US" altLang="zh-CN" sz="2400" b="1" smtClean="0"/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grid on</a:t>
            </a:r>
            <a:endParaRPr lang="en-US" altLang="zh-CN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-209550" y="414338"/>
            <a:ext cx="8997950" cy="1895475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2 </a:t>
            </a:r>
            <a:r>
              <a:rPr lang="zh-CN" altLang="en-US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利用分段线性插值绘制河床曲线</a:t>
            </a:r>
            <a:endParaRPr lang="zh-CN" altLang="en-US" sz="2800" b="1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zh-CN" altLang="en-US" sz="2800" b="1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根据已给的数据可以进行分段线性插值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在此基础上，利用梯形法求积分命令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trapz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来计算河床截面积，同时计算每一段连接线长度之和来近似河床曲线长度。</a:t>
            </a:r>
            <a:endParaRPr lang="zh-CN" altLang="en-US" sz="2400" b="1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560388" y="2095500"/>
            <a:ext cx="8008937" cy="4762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x=0:5:100;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y=[0 2.41 2.96 2.15 2.65 3.12 4.23 5.12 6.21 5.68 4.22</a:t>
            </a:r>
            <a:r>
              <a:rPr lang="en-US" altLang="zh-CN" b="1" dirty="0"/>
              <a:t>...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      3.91 3.26 2.85 2.35 3.02 3.63 4.12 3.46 2.08 0];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y1=10-y;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plot(x,y1,'b.','markersize',30);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axis([0 100 0 10])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grid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hold on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t=0:100;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u=interp1(x,y1,t);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plot(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t,u,'r','linewidth</a:t>
            </a:r>
            <a:r>
              <a:rPr lang="en-US" altLang="zh-CN" sz="2000" b="1" dirty="0">
                <a:latin typeface="Times New Roman" panose="02020603050405020304" pitchFamily="18" charset="0"/>
              </a:rPr>
              <a:t>', 3);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S=100*10-trapz(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t,u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p=</a:t>
            </a:r>
            <a:r>
              <a:rPr lang="en-US" altLang="zh-CN" sz="2000" b="1" dirty="0" err="1" smtClean="0">
                <a:latin typeface="Times New Roman" panose="02020603050405020304" pitchFamily="18" charset="0"/>
              </a:rPr>
              <a:t>sqrt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(diff(t).^2+diff(u).^</a:t>
            </a:r>
            <a:r>
              <a:rPr lang="en-US" altLang="zh-CN" sz="2000" b="1" dirty="0">
                <a:latin typeface="Times New Roman" panose="02020603050405020304" pitchFamily="18" charset="0"/>
              </a:rPr>
              <a:t>2);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L=sum(p);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b="1" dirty="0" err="1">
                <a:latin typeface="Times New Roman" panose="02020603050405020304" pitchFamily="18" charset="0"/>
              </a:rPr>
              <a:t>fprintf</a:t>
            </a:r>
            <a:r>
              <a:rPr lang="en-US" altLang="zh-CN" sz="2000" b="1" dirty="0">
                <a:latin typeface="Times New Roman" panose="02020603050405020304" pitchFamily="18" charset="0"/>
              </a:rPr>
              <a:t>('S=%.2f,L=%.2f\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n',S,L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3625" y="4296410"/>
            <a:ext cx="461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Chapter05_05Interp1_River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533525" y="4594225"/>
            <a:ext cx="5632450" cy="18986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从运行结果得到：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河床截面面积：</a:t>
            </a:r>
            <a:r>
              <a:rPr lang="en-US" altLang="zh-CN" b="1" smtClean="0"/>
              <a:t>S=337.15</a:t>
            </a:r>
            <a:r>
              <a:rPr lang="zh-CN" altLang="en-US" b="1" smtClean="0"/>
              <a:t>，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河床曲线长度：</a:t>
            </a:r>
            <a:r>
              <a:rPr lang="zh-CN" altLang="en-US" smtClean="0"/>
              <a:t> </a:t>
            </a:r>
            <a:r>
              <a:rPr lang="en-US" altLang="zh-CN" b="1" smtClean="0"/>
              <a:t>L=102.09</a:t>
            </a:r>
            <a:endParaRPr lang="en-US" altLang="zh-CN" b="1" smtClean="0"/>
          </a:p>
        </p:txBody>
      </p:sp>
      <p:pic>
        <p:nvPicPr>
          <p:cNvPr id="30723" name="Picture 3" descr="tu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97088" y="504825"/>
            <a:ext cx="557053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465138" y="495300"/>
            <a:ext cx="8147050" cy="20351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zh-CN" altLang="en-US" sz="2800" b="1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利用样条插值计算截面积与曲线长度</a:t>
            </a:r>
            <a:endParaRPr lang="zh-CN" altLang="en-US" sz="2800" b="1" smtClean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为了提高河床曲线的模拟精度，可以根据已给的数据进行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次样条插值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在此基础上，利用梯形法求积分命令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trapz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来计算河床截面积，同时对样条曲线加密，计算每一段连接线长度之和来近似河床曲线长度。</a:t>
            </a:r>
            <a:endParaRPr lang="zh-CN" altLang="en-US" sz="2400" b="1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747" name="Rectangle 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947738" y="2476500"/>
            <a:ext cx="7069137" cy="4160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 smtClean="0">
                <a:latin typeface="Times New Roman" panose="02020603050405020304" pitchFamily="18" charset="0"/>
              </a:rPr>
              <a:t>x=0:5:100</a:t>
            </a:r>
            <a:r>
              <a:rPr lang="en-US" altLang="zh-CN" b="1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y=[0 2.41 2.96 2.15 2.65 3.12 4.23 5.12 6.21 5.68 4.22...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3.91 3.26 2.85 2.35 3.02 3.63 4.12 3.46 2.08 0];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y1=10-y;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plot(x,y1,'b.','markersize',30)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axis([0 100 2 10])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grid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hold on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t=0:0.5:100;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u=</a:t>
            </a:r>
            <a:r>
              <a:rPr lang="en-US" altLang="zh-CN" b="1" dirty="0" err="1">
                <a:latin typeface="Times New Roman" panose="02020603050405020304" pitchFamily="18" charset="0"/>
              </a:rPr>
              <a:t>spline</a:t>
            </a:r>
            <a:r>
              <a:rPr lang="en-US" altLang="zh-CN" b="1" dirty="0">
                <a:latin typeface="Times New Roman" panose="02020603050405020304" pitchFamily="18" charset="0"/>
              </a:rPr>
              <a:t>(x,y1,t);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plot(</a:t>
            </a:r>
            <a:r>
              <a:rPr lang="en-US" altLang="zh-CN" b="1" dirty="0" err="1">
                <a:latin typeface="Times New Roman" panose="02020603050405020304" pitchFamily="18" charset="0"/>
              </a:rPr>
              <a:t>t,u</a:t>
            </a:r>
            <a:r>
              <a:rPr lang="en-US" altLang="zh-CN" b="1" dirty="0">
                <a:latin typeface="Times New Roman" panose="02020603050405020304" pitchFamily="18" charset="0"/>
              </a:rPr>
              <a:t>, 'r', '</a:t>
            </a:r>
            <a:r>
              <a:rPr lang="en-US" altLang="zh-CN" b="1" dirty="0" err="1">
                <a:latin typeface="Times New Roman" panose="02020603050405020304" pitchFamily="18" charset="0"/>
              </a:rPr>
              <a:t>linewidth</a:t>
            </a:r>
            <a:r>
              <a:rPr lang="en-US" altLang="zh-CN" b="1" dirty="0">
                <a:latin typeface="Times New Roman" panose="02020603050405020304" pitchFamily="18" charset="0"/>
              </a:rPr>
              <a:t>', 3);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S=100*10-trapz(</a:t>
            </a:r>
            <a:r>
              <a:rPr lang="en-US" altLang="zh-CN" b="1" dirty="0" err="1">
                <a:latin typeface="Times New Roman" panose="02020603050405020304" pitchFamily="18" charset="0"/>
              </a:rPr>
              <a:t>t,u</a:t>
            </a:r>
            <a:r>
              <a:rPr lang="en-US" altLang="zh-CN" b="1" dirty="0">
                <a:latin typeface="Times New Roman" panose="02020603050405020304" pitchFamily="18" charset="0"/>
              </a:rPr>
              <a:t>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p=</a:t>
            </a:r>
            <a:r>
              <a:rPr lang="en-US" altLang="zh-CN" b="1" dirty="0" err="1">
                <a:latin typeface="Times New Roman" panose="02020603050405020304" pitchFamily="18" charset="0"/>
              </a:rPr>
              <a:t>sqrt</a:t>
            </a:r>
            <a:r>
              <a:rPr lang="en-US" altLang="zh-CN" b="1" dirty="0">
                <a:latin typeface="Times New Roman" panose="02020603050405020304" pitchFamily="18" charset="0"/>
              </a:rPr>
              <a:t>(diff(t).^2+diff(u).^2);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L=sum(p);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b="1" dirty="0" err="1">
                <a:latin typeface="Times New Roman" panose="02020603050405020304" pitchFamily="18" charset="0"/>
              </a:rPr>
              <a:t>fprintf</a:t>
            </a:r>
            <a:r>
              <a:rPr lang="en-US" altLang="zh-CN" b="1" dirty="0">
                <a:latin typeface="Times New Roman" panose="02020603050405020304" pitchFamily="18" charset="0"/>
              </a:rPr>
              <a:t>('S=%.2f,L=%.2f\</a:t>
            </a:r>
            <a:r>
              <a:rPr lang="en-US" altLang="zh-CN" b="1" dirty="0" err="1">
                <a:latin typeface="Times New Roman" panose="02020603050405020304" pitchFamily="18" charset="0"/>
              </a:rPr>
              <a:t>n',S,L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3625" y="4296410"/>
            <a:ext cx="4612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Chapter05_05Interp1_River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546225" y="4881563"/>
            <a:ext cx="5997575" cy="12636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河床截面面积：</a:t>
            </a:r>
            <a:r>
              <a:rPr lang="en-US" altLang="zh-CN" smtClean="0"/>
              <a:t>S=339.50</a:t>
            </a:r>
            <a:r>
              <a:rPr lang="zh-CN" altLang="en-US" b="1" smtClean="0"/>
              <a:t>，</a:t>
            </a:r>
            <a:endParaRPr lang="zh-CN" altLang="en-US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/>
              <a:t>河床曲线长度：</a:t>
            </a:r>
            <a:r>
              <a:rPr lang="en-US" altLang="zh-CN" smtClean="0"/>
              <a:t>L=102.23.</a:t>
            </a:r>
            <a:endParaRPr lang="en-US" altLang="zh-CN" smtClean="0"/>
          </a:p>
        </p:txBody>
      </p:sp>
      <p:pic>
        <p:nvPicPr>
          <p:cNvPr id="33795" name="Picture 3" descr="tu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7700" y="625475"/>
            <a:ext cx="5721350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319"/>
            <a:ext cx="9144000" cy="4235443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450850" y="582613"/>
            <a:ext cx="7912100" cy="22320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二维插值命令</a:t>
            </a:r>
            <a:endParaRPr lang="en-US" altLang="zh-CN" b="1" dirty="0" smtClean="0">
              <a:solidFill>
                <a:srgbClr val="0000CC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1" dirty="0" smtClean="0">
                <a:solidFill>
                  <a:srgbClr val="0000CC"/>
                </a:solidFill>
              </a:rPr>
              <a:t>                 </a:t>
            </a:r>
            <a:endParaRPr lang="en-US" altLang="zh-CN" sz="2800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/>
              <a:t>     </a:t>
            </a:r>
            <a:endParaRPr lang="zh-CN" altLang="en-US" sz="2800" b="1" dirty="0" smtClean="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187450" y="4438650"/>
            <a:ext cx="1841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endParaRPr lang="zh-CN" altLang="en-US" sz="2800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6098" y="2073438"/>
            <a:ext cx="1502796" cy="7571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被插值点的函数值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49930" y="2186100"/>
            <a:ext cx="1440510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插值节点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8534" y="2195377"/>
            <a:ext cx="1452648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被插值点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7825" y="2228506"/>
            <a:ext cx="1451323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插值方法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916256" y="1828799"/>
            <a:ext cx="437322" cy="79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10800000" flipV="1">
            <a:off x="1486887" y="1844701"/>
            <a:ext cx="604302" cy="206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657602" y="1884461"/>
            <a:ext cx="691763" cy="79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0800000" flipV="1">
            <a:off x="3643018" y="1900382"/>
            <a:ext cx="602974" cy="247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526939" y="1876508"/>
            <a:ext cx="633458" cy="185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38973" y="1900378"/>
            <a:ext cx="349858" cy="27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5462536" y="1872547"/>
            <a:ext cx="1093305" cy="3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16200000" flipH="1">
            <a:off x="6086712" y="1904347"/>
            <a:ext cx="319393" cy="295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200000" flipH="1">
            <a:off x="6619454" y="2938024"/>
            <a:ext cx="469130" cy="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914905" y="1320118"/>
            <a:ext cx="4985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/>
              <a:t>zb</a:t>
            </a:r>
            <a:r>
              <a:rPr lang="en-US" altLang="zh-CN" sz="2800" b="1" dirty="0" smtClean="0"/>
              <a:t>=interp2(</a:t>
            </a:r>
            <a:r>
              <a:rPr lang="en-US" altLang="zh-CN" sz="2800" b="1" dirty="0" err="1" smtClean="0"/>
              <a:t>x,y,z,xb,yb,'method</a:t>
            </a:r>
            <a:r>
              <a:rPr lang="en-US" altLang="zh-CN" sz="2800" b="1" dirty="0" smtClean="0"/>
              <a:t>')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4166483" y="3371837"/>
            <a:ext cx="4166485" cy="17543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缺省时为双线性插值，</a:t>
            </a:r>
            <a:endParaRPr lang="en-US" altLang="zh-CN" sz="24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‘nearest’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（最邻近插值）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‘linear’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（双线性）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24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spline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（三次样条）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‘cubic’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（双三次插值）</a:t>
            </a:r>
            <a:endParaRPr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83814" y="5303520"/>
            <a:ext cx="77445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要求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单调，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xb,yb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可取为矩阵，或者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取行向量，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yb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取列向量，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xb,yb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的值不能够超出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的范围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030" y="659973"/>
            <a:ext cx="82693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5-6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测得平板表面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网格点处的温度分别为：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AutoNum type="arabicPlain" startAt="82"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  81  80  82  84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AutoNum type="arabicPlain" startAt="79"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  63  61  65  81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buAutoNum type="arabicPlain" startAt="84"/>
            </a:pP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  84  82  85  86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42900" indent="-342900"/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试作出平板表面的温度分布曲面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z=f(</a:t>
            </a:r>
            <a:r>
              <a:rPr lang="en-US" altLang="zh-CN" sz="2800" b="1" dirty="0" err="1" smtClean="0">
                <a:latin typeface="楷体_GB2312" pitchFamily="49" charset="-122"/>
                <a:ea typeface="楷体_GB2312" pitchFamily="49" charset="-122"/>
              </a:rPr>
              <a:t>x,y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的图形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spcBef>
                <a:spcPts val="1200"/>
              </a:spcBef>
            </a:pPr>
            <a:endParaRPr lang="en-US" altLang="zh-CN" sz="2800" b="1" dirty="0" smtClean="0"/>
          </a:p>
          <a:p>
            <a:pPr marL="342900" indent="-342900">
              <a:spcBef>
                <a:spcPts val="1200"/>
              </a:spcBef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先在三维坐标画出原始数据，画出粗糙的温度分布曲线图</a:t>
            </a:r>
            <a:endParaRPr lang="en-US" altLang="zh-CN" sz="2400" b="1" dirty="0" smtClean="0"/>
          </a:p>
          <a:p>
            <a:pPr marL="342900" indent="-342900">
              <a:spcBef>
                <a:spcPts val="1200"/>
              </a:spcBef>
            </a:pPr>
            <a:r>
              <a:rPr lang="en-US" altLang="zh-CN" sz="2400" b="1" dirty="0" smtClean="0"/>
              <a:t>2.</a:t>
            </a:r>
            <a:r>
              <a:rPr lang="zh-CN" altLang="en-US" sz="2400" b="1" dirty="0" smtClean="0"/>
              <a:t>在</a:t>
            </a:r>
            <a:r>
              <a:rPr lang="en-US" altLang="zh-CN" sz="2400" b="1" dirty="0" smtClean="0"/>
              <a:t>x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y</a:t>
            </a:r>
            <a:r>
              <a:rPr lang="zh-CN" altLang="en-US" sz="2400" b="1" dirty="0" smtClean="0"/>
              <a:t>方向上每隔</a:t>
            </a:r>
            <a:r>
              <a:rPr lang="en-US" altLang="zh-CN" sz="2400" b="1" dirty="0" smtClean="0"/>
              <a:t>0.2</a:t>
            </a:r>
            <a:r>
              <a:rPr lang="zh-CN" altLang="en-US" sz="2400" b="1" dirty="0" smtClean="0"/>
              <a:t>个单位的地方进行插值</a:t>
            </a:r>
            <a:endParaRPr lang="en-US" altLang="zh-CN" sz="2400" b="1" dirty="0" smtClean="0"/>
          </a:p>
          <a:p>
            <a:pPr marL="342900" indent="-342900"/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054860" y="5264150"/>
            <a:ext cx="39147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Chapter05_02Interp2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65191" y="454262"/>
            <a:ext cx="5625758" cy="561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72" y="580446"/>
            <a:ext cx="88975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5-7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山区地貌：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在某山区测得一些地点的高程如下表。平面区域为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1200&lt;=x&lt;=4000,1200&lt;=y&lt;=3600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试作出该山区的地貌图和等高线图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计算该地区土方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，并对几种插值方法进行比较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4729" y="3037385"/>
            <a:ext cx="74424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    1200 1600 2000 2400 2800 3200 3600 4000</a:t>
            </a:r>
            <a:endParaRPr lang="en-US" altLang="zh-CN" sz="2400" dirty="0" smtClean="0"/>
          </a:p>
          <a:p>
            <a:pPr marL="342900" indent="-342900">
              <a:buAutoNum type="arabicPlain" startAt="1200"/>
            </a:pPr>
            <a:r>
              <a:rPr lang="en-US" altLang="zh-CN" sz="2400" dirty="0" smtClean="0"/>
              <a:t> 1130 1250 1280 1230 1040 900   500  700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1600 1320 1450 1420 1400 1300 700   900  850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2000 1390 1500 1500 1400  900  1100 1060 950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2400 1500 1200 1100 1350 1450 1200 1150 1010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2800 1500 1200 1100 1550 1600 1550 1380 1070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3200 1500 1550 1600 1550 1600 1600 1600 1550</a:t>
            </a:r>
            <a:endParaRPr lang="en-US" altLang="zh-CN" sz="2400" dirty="0" smtClean="0"/>
          </a:p>
          <a:p>
            <a:pPr marL="342900" indent="-342900"/>
            <a:r>
              <a:rPr lang="en-US" altLang="zh-CN" sz="2400" dirty="0" smtClean="0"/>
              <a:t>3600 1480 1500 1550 1510 1430 1300 1200 980</a:t>
            </a:r>
            <a:endParaRPr lang="zh-CN" altLang="en-US" sz="2400" dirty="0"/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410265" y="4496454"/>
            <a:ext cx="3029457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0800000" flipV="1">
            <a:off x="1129071" y="3450849"/>
            <a:ext cx="63928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160890" y="2989690"/>
            <a:ext cx="747423" cy="4611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02797" y="2910177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X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201990" y="3078479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Y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0981" y="310103"/>
            <a:ext cx="5736866" cy="618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clear;clc;close</a:t>
            </a:r>
            <a:r>
              <a:rPr lang="en-US" altLang="zh-CN" sz="1200" dirty="0" smtClean="0"/>
              <a:t> all;</a:t>
            </a:r>
            <a:endParaRPr lang="en-US" altLang="zh-CN" sz="1200" dirty="0" smtClean="0"/>
          </a:p>
          <a:p>
            <a:r>
              <a:rPr lang="en-US" altLang="zh-CN" sz="1200" dirty="0" smtClean="0"/>
              <a:t>x=1200:400:4000;</a:t>
            </a:r>
            <a:endParaRPr lang="en-US" altLang="zh-CN" sz="1200" dirty="0" smtClean="0"/>
          </a:p>
          <a:p>
            <a:r>
              <a:rPr lang="en-US" altLang="zh-CN" sz="1200" dirty="0" smtClean="0"/>
              <a:t>y=1200:400:3600;</a:t>
            </a:r>
            <a:endParaRPr lang="en-US" altLang="zh-CN" sz="1200" dirty="0" smtClean="0"/>
          </a:p>
          <a:p>
            <a:r>
              <a:rPr lang="en-US" altLang="zh-CN" sz="1200" dirty="0" smtClean="0"/>
              <a:t>High=[1130 1250 1280 1230 1040 900   500  700;</a:t>
            </a:r>
            <a:endParaRPr lang="en-US" altLang="zh-CN" sz="1200" dirty="0" smtClean="0"/>
          </a:p>
          <a:p>
            <a:r>
              <a:rPr lang="zh-CN" altLang="en-US" sz="1200" dirty="0" smtClean="0"/>
              <a:t>    </a:t>
            </a:r>
            <a:r>
              <a:rPr lang="en-US" altLang="zh-CN" sz="1200" dirty="0" smtClean="0"/>
              <a:t>1320 1450 1420 1400 1300 700   900  850;</a:t>
            </a:r>
            <a:endParaRPr lang="en-US" altLang="zh-CN" sz="1200" dirty="0" smtClean="0"/>
          </a:p>
          <a:p>
            <a:r>
              <a:rPr lang="zh-CN" altLang="en-US" sz="1200" dirty="0" smtClean="0"/>
              <a:t>    </a:t>
            </a:r>
            <a:r>
              <a:rPr lang="en-US" altLang="zh-CN" sz="1200" dirty="0" smtClean="0"/>
              <a:t>1390 1500 1500 1400  900  1100 1060 950;</a:t>
            </a:r>
            <a:endParaRPr lang="en-US" altLang="zh-CN" sz="1200" dirty="0" smtClean="0"/>
          </a:p>
          <a:p>
            <a:r>
              <a:rPr lang="en-US" altLang="zh-CN" sz="1200" dirty="0" smtClean="0"/>
              <a:t>1500 1200 1100 1350 1450 1200 1150 1010;</a:t>
            </a:r>
            <a:endParaRPr lang="en-US" altLang="zh-CN" sz="1200" dirty="0" smtClean="0"/>
          </a:p>
          <a:p>
            <a:r>
              <a:rPr lang="en-US" altLang="zh-CN" sz="1200" dirty="0" smtClean="0"/>
              <a:t>1500 1200 1100 1550 1600 1550 1380 1070;</a:t>
            </a:r>
            <a:endParaRPr lang="en-US" altLang="zh-CN" sz="1200" dirty="0" smtClean="0"/>
          </a:p>
          <a:p>
            <a:r>
              <a:rPr lang="en-US" altLang="zh-CN" sz="1200" dirty="0" smtClean="0"/>
              <a:t>1500 1550 1600 1550 1600 1600 1600 1550;</a:t>
            </a:r>
            <a:endParaRPr lang="en-US" altLang="zh-CN" sz="1200" dirty="0" smtClean="0"/>
          </a:p>
          <a:p>
            <a:r>
              <a:rPr lang="en-US" altLang="zh-CN" sz="1200" dirty="0" smtClean="0"/>
              <a:t>1480 1500 1550 1510 1430 1300 1200 980];</a:t>
            </a:r>
            <a:endParaRPr lang="en-US" altLang="zh-CN" sz="1200" dirty="0" smtClean="0"/>
          </a:p>
          <a:p>
            <a:r>
              <a:rPr lang="en-US" altLang="zh-CN" sz="1200" dirty="0" smtClean="0"/>
              <a:t>[X,Y]=</a:t>
            </a:r>
            <a:r>
              <a:rPr lang="en-US" altLang="zh-CN" sz="1200" dirty="0" err="1" smtClean="0"/>
              <a:t>meshgrid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x,y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r>
              <a:rPr lang="en-US" altLang="zh-CN" sz="1200" dirty="0" smtClean="0"/>
              <a:t>figure;</a:t>
            </a:r>
            <a:endParaRPr lang="en-US" altLang="zh-CN" sz="1200" dirty="0" smtClean="0"/>
          </a:p>
          <a:p>
            <a:r>
              <a:rPr lang="en-US" altLang="zh-CN" sz="1200" dirty="0" smtClean="0"/>
              <a:t>subplot(2,2,1);</a:t>
            </a:r>
            <a:endParaRPr lang="en-US" altLang="zh-CN" sz="1200" dirty="0" smtClean="0"/>
          </a:p>
          <a:p>
            <a:r>
              <a:rPr lang="en-US" altLang="zh-CN" sz="1200" dirty="0" smtClean="0"/>
              <a:t>mesh(</a:t>
            </a:r>
            <a:r>
              <a:rPr lang="en-US" altLang="zh-CN" sz="1200" dirty="0" err="1" smtClean="0"/>
              <a:t>X,Y,High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r>
              <a:rPr lang="en-US" altLang="zh-CN" sz="1200" dirty="0" smtClean="0"/>
              <a:t>subplot(2,2,2);   </a:t>
            </a:r>
            <a:endParaRPr lang="zh-CN" altLang="en-US" sz="1200" dirty="0" smtClean="0"/>
          </a:p>
          <a:p>
            <a:r>
              <a:rPr lang="en-US" altLang="zh-CN" sz="1200" dirty="0" smtClean="0"/>
              <a:t>surf(</a:t>
            </a:r>
            <a:r>
              <a:rPr lang="en-US" altLang="zh-CN" sz="1200" dirty="0" err="1" smtClean="0"/>
              <a:t>X,Y,High</a:t>
            </a:r>
            <a:r>
              <a:rPr lang="en-US" altLang="zh-CN" sz="1200" dirty="0" smtClean="0"/>
              <a:t>);  </a:t>
            </a:r>
            <a:endParaRPr lang="zh-CN" altLang="en-US" sz="1200" dirty="0" smtClean="0"/>
          </a:p>
          <a:p>
            <a:r>
              <a:rPr lang="en-US" altLang="zh-CN" sz="1200" dirty="0" smtClean="0"/>
              <a:t>shading flat;     </a:t>
            </a:r>
            <a:endParaRPr lang="en-US" altLang="zh-CN" sz="1200" dirty="0" smtClean="0"/>
          </a:p>
          <a:p>
            <a:r>
              <a:rPr lang="en-US" altLang="zh-CN" sz="1200" dirty="0" err="1" smtClean="0"/>
              <a:t>dx</a:t>
            </a:r>
            <a:r>
              <a:rPr lang="en-US" altLang="zh-CN" sz="1200" dirty="0" smtClean="0"/>
              <a:t>=10;dy=10;</a:t>
            </a:r>
            <a:endParaRPr lang="zh-CN" altLang="en-US" sz="1200" dirty="0" smtClean="0"/>
          </a:p>
          <a:p>
            <a:r>
              <a:rPr lang="en-US" altLang="zh-CN" sz="1200" dirty="0" smtClean="0"/>
              <a:t>xi=1200:dx:4000;</a:t>
            </a:r>
            <a:endParaRPr lang="en-US" altLang="zh-CN" sz="1200" dirty="0" smtClean="0"/>
          </a:p>
          <a:p>
            <a:r>
              <a:rPr lang="en-US" altLang="zh-CN" sz="1200" dirty="0" err="1" smtClean="0"/>
              <a:t>yi</a:t>
            </a:r>
            <a:r>
              <a:rPr lang="en-US" altLang="zh-CN" sz="1200" dirty="0" smtClean="0"/>
              <a:t>=1200:dy:3600;</a:t>
            </a:r>
            <a:endParaRPr lang="en-US" altLang="zh-CN" sz="1200" dirty="0" smtClean="0"/>
          </a:p>
          <a:p>
            <a:r>
              <a:rPr lang="en-US" altLang="zh-CN" sz="1200" dirty="0" smtClean="0"/>
              <a:t>[</a:t>
            </a:r>
            <a:r>
              <a:rPr lang="en-US" altLang="zh-CN" sz="1200" dirty="0" err="1" smtClean="0"/>
              <a:t>Xi,Yi</a:t>
            </a:r>
            <a:r>
              <a:rPr lang="en-US" altLang="zh-CN" sz="1200" dirty="0" smtClean="0"/>
              <a:t>]=</a:t>
            </a:r>
            <a:r>
              <a:rPr lang="en-US" altLang="zh-CN" sz="1200" dirty="0" err="1" smtClean="0"/>
              <a:t>meshgrid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xi,yi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r>
              <a:rPr lang="en-US" altLang="zh-CN" sz="1200" dirty="0" err="1" smtClean="0"/>
              <a:t>Zi</a:t>
            </a:r>
            <a:r>
              <a:rPr lang="en-US" altLang="zh-CN" sz="1200" dirty="0" smtClean="0"/>
              <a:t>=interp2(</a:t>
            </a:r>
            <a:r>
              <a:rPr lang="en-US" altLang="zh-CN" sz="1200" dirty="0" err="1" smtClean="0"/>
              <a:t>X,Y,High,Xi,Yi,'cubic</a:t>
            </a:r>
            <a:r>
              <a:rPr lang="en-US" altLang="zh-CN" sz="1200" dirty="0" smtClean="0"/>
              <a:t>');</a:t>
            </a:r>
            <a:endParaRPr lang="en-US" altLang="zh-CN" sz="1200" dirty="0" smtClean="0"/>
          </a:p>
          <a:p>
            <a:r>
              <a:rPr lang="en-US" altLang="zh-CN" sz="1200" dirty="0" smtClean="0"/>
              <a:t>subplot(2,2,3);</a:t>
            </a:r>
            <a:endParaRPr lang="en-US" altLang="zh-CN" sz="1200" dirty="0" smtClean="0"/>
          </a:p>
          <a:p>
            <a:r>
              <a:rPr lang="en-US" altLang="zh-CN" sz="1200" dirty="0" smtClean="0"/>
              <a:t>mesh(</a:t>
            </a:r>
            <a:r>
              <a:rPr lang="en-US" altLang="zh-CN" sz="1200" dirty="0" err="1" smtClean="0"/>
              <a:t>Xi,Yi,Zi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r>
              <a:rPr lang="en-US" altLang="zh-CN" sz="1200" dirty="0" smtClean="0"/>
              <a:t>subplot(2,2,4);   </a:t>
            </a:r>
            <a:endParaRPr lang="zh-CN" altLang="en-US" sz="1200" dirty="0" smtClean="0"/>
          </a:p>
          <a:p>
            <a:r>
              <a:rPr lang="en-US" altLang="zh-CN" sz="1200" dirty="0" err="1" smtClean="0"/>
              <a:t>surfc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Xi,Yi,Zi</a:t>
            </a:r>
            <a:r>
              <a:rPr lang="en-US" altLang="zh-CN" sz="1200" dirty="0" smtClean="0"/>
              <a:t>);   </a:t>
            </a:r>
            <a:endParaRPr lang="zh-CN" altLang="en-US" sz="1200" dirty="0" smtClean="0"/>
          </a:p>
          <a:p>
            <a:r>
              <a:rPr lang="en-US" altLang="zh-CN" sz="1200" dirty="0" smtClean="0"/>
              <a:t>shading flat;     </a:t>
            </a:r>
            <a:endParaRPr lang="zh-CN" altLang="en-US" sz="1200" dirty="0" smtClean="0"/>
          </a:p>
          <a:p>
            <a:r>
              <a:rPr lang="en-US" altLang="zh-CN" sz="1200" dirty="0" smtClean="0"/>
              <a:t>figure;</a:t>
            </a:r>
            <a:endParaRPr lang="en-US" altLang="zh-CN" sz="1200" dirty="0" smtClean="0"/>
          </a:p>
          <a:p>
            <a:r>
              <a:rPr lang="en-US" altLang="zh-CN" sz="1200" dirty="0" smtClean="0"/>
              <a:t>[</a:t>
            </a:r>
            <a:r>
              <a:rPr lang="en-US" altLang="zh-CN" sz="1200" dirty="0" err="1" smtClean="0"/>
              <a:t>C,h</a:t>
            </a:r>
            <a:r>
              <a:rPr lang="en-US" altLang="zh-CN" sz="1200" dirty="0" smtClean="0"/>
              <a:t>] = </a:t>
            </a:r>
            <a:r>
              <a:rPr lang="en-US" altLang="zh-CN" sz="1200" dirty="0" err="1" smtClean="0"/>
              <a:t>contourf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Xi,Yi,Zi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r>
              <a:rPr lang="en-US" altLang="zh-CN" sz="1200" dirty="0" smtClean="0"/>
              <a:t>set(</a:t>
            </a:r>
            <a:r>
              <a:rPr lang="en-US" altLang="zh-CN" sz="1200" dirty="0" err="1" smtClean="0"/>
              <a:t>h,'ShowText','on','TextStep',get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h,'LevelStep</a:t>
            </a:r>
            <a:r>
              <a:rPr lang="en-US" altLang="zh-CN" sz="1200" dirty="0" smtClean="0"/>
              <a:t>')*2)</a:t>
            </a:r>
            <a:endParaRPr lang="en-US" altLang="zh-CN" sz="1200" dirty="0" smtClean="0"/>
          </a:p>
          <a:p>
            <a:r>
              <a:rPr lang="en-US" altLang="zh-CN" sz="1200" dirty="0" err="1" smtClean="0"/>
              <a:t>colormap</a:t>
            </a:r>
            <a:r>
              <a:rPr lang="en-US" altLang="zh-CN" sz="1200" dirty="0" smtClean="0"/>
              <a:t> cool</a:t>
            </a:r>
            <a:endParaRPr lang="en-US" altLang="zh-CN" sz="1200" dirty="0" smtClean="0"/>
          </a:p>
          <a:p>
            <a:r>
              <a:rPr lang="en-US" altLang="zh-CN" sz="1200" dirty="0" smtClean="0"/>
              <a:t>title('</a:t>
            </a:r>
            <a:r>
              <a:rPr lang="zh-CN" altLang="en-US" sz="1200" dirty="0" smtClean="0"/>
              <a:t>等高线</a:t>
            </a:r>
            <a:r>
              <a:rPr lang="en-US" altLang="zh-CN" sz="1200" dirty="0" smtClean="0"/>
              <a:t>', '</a:t>
            </a:r>
            <a:r>
              <a:rPr lang="en-US" altLang="zh-CN" sz="1200" dirty="0" err="1" smtClean="0"/>
              <a:t>FontWeight</a:t>
            </a:r>
            <a:r>
              <a:rPr lang="en-US" altLang="zh-CN" sz="1200" dirty="0" smtClean="0"/>
              <a:t>', 'Bold', 'Color', 'r');</a:t>
            </a:r>
            <a:endParaRPr lang="en-US" altLang="zh-CN" sz="1200" dirty="0" smtClean="0"/>
          </a:p>
          <a:p>
            <a:r>
              <a:rPr lang="en-US" altLang="zh-CN" sz="1200" dirty="0" smtClean="0"/>
              <a:t>V=sum(sum(</a:t>
            </a:r>
            <a:r>
              <a:rPr lang="en-US" altLang="zh-CN" sz="1200" dirty="0" err="1" smtClean="0"/>
              <a:t>Zi</a:t>
            </a:r>
            <a:r>
              <a:rPr lang="en-US" altLang="zh-CN" sz="1200" dirty="0" smtClean="0"/>
              <a:t>))*</a:t>
            </a:r>
            <a:r>
              <a:rPr lang="en-US" altLang="zh-CN" sz="1200" dirty="0" err="1" smtClean="0"/>
              <a:t>dx</a:t>
            </a:r>
            <a:r>
              <a:rPr lang="en-US" altLang="zh-CN" sz="1200" dirty="0" smtClean="0"/>
              <a:t>*</a:t>
            </a:r>
            <a:r>
              <a:rPr lang="en-US" altLang="zh-CN" sz="1200" dirty="0" err="1" smtClean="0"/>
              <a:t>dy</a:t>
            </a:r>
            <a:r>
              <a:rPr lang="en-US" altLang="zh-CN" sz="1200" dirty="0" smtClean="0"/>
              <a:t> %</a:t>
            </a:r>
            <a:r>
              <a:rPr lang="zh-CN" altLang="en-US" sz="1200" dirty="0" smtClean="0"/>
              <a:t>计算土方</a:t>
            </a:r>
            <a:endParaRPr lang="zh-CN" altLang="en-US" sz="12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4006850" y="3756660"/>
            <a:ext cx="48571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Chapter05_02Inter04contour</a:t>
            </a:r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482600" y="438150"/>
            <a:ext cx="7194598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3200" b="1" dirty="0" err="1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griddata</a:t>
            </a:r>
            <a:r>
              <a:rPr lang="zh-CN" altLang="en-US" sz="32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命令作散点数据的插值计算</a:t>
            </a:r>
            <a:endParaRPr lang="zh-CN" altLang="en-US" sz="3200" b="1" dirty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8279" y="1226754"/>
            <a:ext cx="5682389" cy="531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zb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griddata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x,y,z,xb,yb,’method</a:t>
            </a:r>
            <a:r>
              <a:rPr lang="en-US" altLang="zh-CN" sz="2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’)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 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87450" y="4438650"/>
            <a:ext cx="1841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endParaRPr lang="zh-CN" altLang="en-US" sz="2800" b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6098" y="2073438"/>
            <a:ext cx="1502796" cy="7571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被插值点的函数值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3872" y="2186100"/>
            <a:ext cx="1440510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插值节点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9937" y="2195377"/>
            <a:ext cx="1452648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被插值点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74885" y="2228506"/>
            <a:ext cx="1451323" cy="424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插值方法</a:t>
            </a:r>
            <a:endParaRPr lang="en-US" altLang="zh-CN" sz="24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916256" y="1828799"/>
            <a:ext cx="437322" cy="79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0800000" flipV="1">
            <a:off x="1486887" y="1844701"/>
            <a:ext cx="604302" cy="2067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991544" y="1876508"/>
            <a:ext cx="620213" cy="159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0800000" flipV="1">
            <a:off x="3857695" y="1900382"/>
            <a:ext cx="602974" cy="247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4948342" y="1876508"/>
            <a:ext cx="633458" cy="185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60376" y="1900378"/>
            <a:ext cx="349858" cy="27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939596" y="1872547"/>
            <a:ext cx="1093305" cy="39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200000" flipH="1">
            <a:off x="6563772" y="1904347"/>
            <a:ext cx="319393" cy="295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16200000" flipH="1">
            <a:off x="7088581" y="2938024"/>
            <a:ext cx="469130" cy="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06810" y="2982230"/>
            <a:ext cx="6217921" cy="275152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FF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缺省时为双线性插值，</a:t>
            </a:r>
            <a:endParaRPr lang="en-US" altLang="zh-CN" sz="2400" b="1" dirty="0" smtClean="0">
              <a:solidFill>
                <a:srgbClr val="FF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nearest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’（最邻近插值）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linear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’（双线性）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cubic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’（双三次插值）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‘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v4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’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Matlab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提供的插值方法，没有具体的名字，原文称为“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MATLAB 4 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griddata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 method”</a:t>
            </a:r>
            <a:r>
              <a:rPr lang="zh-CN" altLang="en-US" sz="24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，是一种很圆滑的差值算法，效果不错。</a:t>
            </a:r>
            <a:endParaRPr lang="zh-CN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32740" y="5808481"/>
            <a:ext cx="7744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xb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yb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表示待求函数值的插值结点向量，通常由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黑体" panose="02010609060101010101" pitchFamily="49" charset="-122"/>
              </a:rPr>
              <a:t>meshgrid</a:t>
            </a:r>
            <a:r>
              <a:rPr lang="zh-CN" altLang="en-US" sz="2800" b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生成，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或者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取行向量，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yb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取列向量</a:t>
            </a:r>
            <a:endParaRPr lang="zh-CN" altLang="en-US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93700" y="969963"/>
            <a:ext cx="8374063" cy="39004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>
                <a:solidFill>
                  <a:schemeClr val="tx2"/>
                </a:solidFill>
              </a:rPr>
              <a:t>          </a:t>
            </a:r>
            <a:r>
              <a:rPr lang="en-US" altLang="zh-CN" sz="2800" b="1" smtClean="0">
                <a:solidFill>
                  <a:srgbClr val="FF0066"/>
                </a:solidFill>
              </a:rPr>
              <a:t>interp2</a:t>
            </a:r>
            <a:r>
              <a:rPr lang="zh-CN" altLang="en-US" sz="2800" b="1" smtClean="0">
                <a:solidFill>
                  <a:srgbClr val="FF0066"/>
                </a:solidFill>
              </a:rPr>
              <a:t>和</a:t>
            </a:r>
            <a:r>
              <a:rPr lang="en-US" altLang="zh-CN" sz="2800" b="1" smtClean="0">
                <a:solidFill>
                  <a:srgbClr val="FF0066"/>
                </a:solidFill>
              </a:rPr>
              <a:t>griddata</a:t>
            </a:r>
            <a:r>
              <a:rPr lang="zh-CN" altLang="en-US" sz="2800" b="1" smtClean="0">
                <a:solidFill>
                  <a:srgbClr val="FF0066"/>
                </a:solidFill>
              </a:rPr>
              <a:t>都是二维插值，</a:t>
            </a:r>
            <a:r>
              <a:rPr lang="zh-CN" altLang="en-US" sz="2800" b="1" smtClean="0"/>
              <a:t>插值数据都必须是</a:t>
            </a:r>
            <a:r>
              <a:rPr lang="zh-CN" altLang="en-US" sz="2800" b="1" smtClean="0">
                <a:solidFill>
                  <a:srgbClr val="FF0066"/>
                </a:solidFill>
              </a:rPr>
              <a:t>矩形域（</a:t>
            </a:r>
            <a:r>
              <a:rPr lang="zh-CN" altLang="en-US" sz="2800" b="1" smtClean="0"/>
              <a:t>可使用</a:t>
            </a:r>
            <a:r>
              <a:rPr lang="en-US" altLang="zh-CN" sz="2800" b="1" smtClean="0"/>
              <a:t>meshgid</a:t>
            </a:r>
            <a:r>
              <a:rPr lang="zh-CN" altLang="en-US" sz="2800" b="1" smtClean="0"/>
              <a:t>生成），两者的区别是：</a:t>
            </a:r>
            <a:endParaRPr lang="zh-CN" altLang="en-US" sz="28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</a:t>
            </a:r>
            <a:r>
              <a:rPr lang="en-US" altLang="zh-CN" sz="2800" b="1" smtClean="0"/>
              <a:t>interp2</a:t>
            </a:r>
            <a:r>
              <a:rPr lang="zh-CN" altLang="en-US" sz="2800" b="1" smtClean="0"/>
              <a:t>的插值数据点</a:t>
            </a:r>
            <a:r>
              <a:rPr lang="en-US" altLang="zh-CN" sz="2800" b="1" smtClean="0"/>
              <a:t>(x,y)</a:t>
            </a:r>
            <a:r>
              <a:rPr lang="zh-CN" altLang="en-US" sz="2800" b="1" smtClean="0"/>
              <a:t>必须组成</a:t>
            </a:r>
            <a:r>
              <a:rPr lang="zh-CN" altLang="en-US" sz="2800" b="1" smtClean="0">
                <a:solidFill>
                  <a:srgbClr val="0000CC"/>
                </a:solidFill>
              </a:rPr>
              <a:t>规则的</a:t>
            </a:r>
            <a:r>
              <a:rPr lang="zh-CN" altLang="en-US" sz="2800" b="1" smtClean="0"/>
              <a:t>矩阵，或称之为栅格。 </a:t>
            </a:r>
            <a:endParaRPr lang="zh-CN" altLang="en-US" sz="28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而</a:t>
            </a:r>
            <a:r>
              <a:rPr lang="en-US" altLang="zh-CN" sz="2800" b="1" smtClean="0"/>
              <a:t>griddata</a:t>
            </a:r>
            <a:r>
              <a:rPr lang="zh-CN" altLang="en-US" sz="2800" b="1" smtClean="0"/>
              <a:t>函数的已知数据点（</a:t>
            </a:r>
            <a:r>
              <a:rPr lang="en-US" altLang="zh-CN" sz="2800" b="1" smtClean="0"/>
              <a:t>X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Y</a:t>
            </a:r>
            <a:r>
              <a:rPr lang="zh-CN" altLang="en-US" sz="2800" b="1" smtClean="0"/>
              <a:t>）不要求</a:t>
            </a:r>
            <a:r>
              <a:rPr lang="zh-CN" altLang="en-US" sz="2800" b="1" smtClean="0">
                <a:solidFill>
                  <a:srgbClr val="0000CC"/>
                </a:solidFill>
              </a:rPr>
              <a:t>规则</a:t>
            </a:r>
            <a:r>
              <a:rPr lang="zh-CN" altLang="en-US" sz="2800" b="1" smtClean="0"/>
              <a:t>排列，特别是对试验中随机没有规律采取的数据进行插值具有很好的效果。</a:t>
            </a:r>
            <a:endParaRPr lang="zh-CN" altLang="en-US" sz="2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72" y="580446"/>
            <a:ext cx="8897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5-8</a:t>
            </a: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在某海域测得一些点（</a:t>
            </a:r>
            <a:r>
              <a:rPr lang="en-US" altLang="zh-CN" sz="28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x,y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）处的水深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z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由下表给出，船的吃水深度为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英尺，在矩形区域（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）*（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-50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）里的哪些地方船要避免进入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3669" y="2250219"/>
            <a:ext cx="6289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x  129 140 103.5 88 185.5 195 105</a:t>
            </a:r>
            <a:endParaRPr lang="en-US" altLang="zh-CN" sz="3200" dirty="0" smtClean="0"/>
          </a:p>
          <a:p>
            <a:r>
              <a:rPr lang="en-US" altLang="zh-CN" sz="3200" dirty="0" smtClean="0"/>
              <a:t>y  7.5 141.5 23 147 22.5 137.5 85.5</a:t>
            </a:r>
            <a:endParaRPr lang="en-US" altLang="zh-CN" sz="3200" dirty="0" smtClean="0"/>
          </a:p>
          <a:p>
            <a:r>
              <a:rPr lang="en-US" altLang="zh-CN" sz="3200" dirty="0" smtClean="0"/>
              <a:t>z   4      8      6     8       6       8        8 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053547" y="4088470"/>
            <a:ext cx="6826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x  157.5 107.5 77 81 162 162 117.5</a:t>
            </a:r>
            <a:endParaRPr lang="en-US" altLang="zh-CN" sz="3200" dirty="0" smtClean="0"/>
          </a:p>
          <a:p>
            <a:r>
              <a:rPr lang="en-US" altLang="zh-CN" sz="3200" dirty="0" smtClean="0"/>
              <a:t>y  -6.5 -81 3 56.5 -66.5 84 -33.5</a:t>
            </a:r>
            <a:endParaRPr lang="en-US" altLang="zh-CN" sz="3200" dirty="0" smtClean="0"/>
          </a:p>
          <a:p>
            <a:r>
              <a:rPr lang="en-US" altLang="zh-CN" sz="3200" dirty="0" smtClean="0"/>
              <a:t>z   9      9      8      8      9      4      9 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7377" y="129675"/>
            <a:ext cx="4572000" cy="6492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 smtClean="0"/>
              <a:t>clear;clc;close</a:t>
            </a:r>
            <a:r>
              <a:rPr lang="en-US" altLang="zh-CN" sz="1600" dirty="0" smtClean="0"/>
              <a:t> all;</a:t>
            </a:r>
            <a:endParaRPr lang="en-US" altLang="zh-CN" sz="1600" dirty="0" smtClean="0"/>
          </a:p>
          <a:p>
            <a:r>
              <a:rPr lang="en-US" altLang="zh-CN" sz="1600" dirty="0" smtClean="0"/>
              <a:t>x=[129 140 103.5 88 185.5 195 105 157.5 107.5 77 81 162 162 117.5];</a:t>
            </a:r>
            <a:endParaRPr lang="en-US" altLang="zh-CN" sz="1600" dirty="0" smtClean="0"/>
          </a:p>
          <a:p>
            <a:r>
              <a:rPr lang="es-ES" altLang="zh-CN" sz="1600" dirty="0" smtClean="0"/>
              <a:t>y=[7.5 141.5 23 147 22.5 137.5 85.5 -6.5 -81 3 56.5 -66.5 84 -33.5];</a:t>
            </a:r>
            <a:endParaRPr lang="es-ES" altLang="zh-CN" sz="1600" dirty="0" smtClean="0"/>
          </a:p>
          <a:p>
            <a:r>
              <a:rPr lang="pl-PL" altLang="zh-CN" sz="1600" dirty="0" smtClean="0"/>
              <a:t>z=[4 8 6 8 6 8 8 9 9 8 8 9 4 9 ];</a:t>
            </a:r>
            <a:endParaRPr lang="pl-PL" altLang="zh-CN" sz="1600" dirty="0" smtClean="0"/>
          </a:p>
          <a:p>
            <a:r>
              <a:rPr lang="en-US" altLang="zh-CN" sz="1600" dirty="0" smtClean="0"/>
              <a:t>xi=75:2:200;</a:t>
            </a:r>
            <a:endParaRPr lang="en-US" altLang="zh-CN" sz="1600" dirty="0" smtClean="0"/>
          </a:p>
          <a:p>
            <a:r>
              <a:rPr lang="en-US" altLang="zh-CN" sz="1600" dirty="0" err="1" smtClean="0"/>
              <a:t>yi</a:t>
            </a:r>
            <a:r>
              <a:rPr lang="en-US" altLang="zh-CN" sz="1600" dirty="0" smtClean="0"/>
              <a:t>=-50:2:150;</a:t>
            </a:r>
            <a:endParaRPr lang="en-US" altLang="zh-CN" sz="1600" dirty="0" smtClean="0"/>
          </a:p>
          <a:p>
            <a:r>
              <a:rPr lang="en-US" altLang="zh-CN" sz="1600" dirty="0" smtClean="0"/>
              <a:t>[</a:t>
            </a:r>
            <a:r>
              <a:rPr lang="en-US" altLang="zh-CN" sz="1600" dirty="0" err="1" smtClean="0"/>
              <a:t>Xi,Yi</a:t>
            </a:r>
            <a:r>
              <a:rPr lang="en-US" altLang="zh-CN" sz="1600" dirty="0" smtClean="0"/>
              <a:t>]=</a:t>
            </a:r>
            <a:r>
              <a:rPr lang="en-US" altLang="zh-CN" sz="1600" dirty="0" err="1" smtClean="0"/>
              <a:t>meshgrid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xi,yi</a:t>
            </a:r>
            <a:r>
              <a:rPr lang="en-US" altLang="zh-CN" sz="1600" dirty="0" smtClean="0"/>
              <a:t>);</a:t>
            </a:r>
            <a:endParaRPr lang="en-US" altLang="zh-CN" sz="1600" dirty="0" smtClean="0"/>
          </a:p>
          <a:p>
            <a:r>
              <a:rPr lang="en-US" altLang="zh-CN" sz="1600" dirty="0" err="1" smtClean="0"/>
              <a:t>Zi</a:t>
            </a:r>
            <a:r>
              <a:rPr lang="en-US" altLang="zh-CN" sz="1600" dirty="0" smtClean="0"/>
              <a:t>=</a:t>
            </a:r>
            <a:r>
              <a:rPr lang="en-US" altLang="zh-CN" sz="1600" dirty="0" err="1" smtClean="0"/>
              <a:t>griddata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x,y,z,Xi,Yi,'cubic</a:t>
            </a:r>
            <a:r>
              <a:rPr lang="en-US" altLang="zh-CN" sz="1600" dirty="0" smtClean="0"/>
              <a:t>');</a:t>
            </a:r>
            <a:endParaRPr lang="en-US" altLang="zh-CN" sz="1600" dirty="0" smtClean="0"/>
          </a:p>
          <a:p>
            <a:r>
              <a:rPr lang="en-US" altLang="zh-CN" sz="1600" dirty="0" smtClean="0"/>
              <a:t>figure;</a:t>
            </a:r>
            <a:endParaRPr lang="en-US" altLang="zh-CN" sz="1600" dirty="0" smtClean="0"/>
          </a:p>
          <a:p>
            <a:r>
              <a:rPr lang="en-US" altLang="zh-CN" sz="1600" dirty="0" smtClean="0"/>
              <a:t>subplot(1,2,1);</a:t>
            </a:r>
            <a:endParaRPr lang="en-US" altLang="zh-CN" sz="1600" dirty="0" smtClean="0"/>
          </a:p>
          <a:p>
            <a:r>
              <a:rPr lang="en-US" altLang="zh-CN" sz="1600" dirty="0" smtClean="0"/>
              <a:t>mesh(</a:t>
            </a:r>
            <a:r>
              <a:rPr lang="en-US" altLang="zh-CN" sz="1600" dirty="0" err="1" smtClean="0"/>
              <a:t>Xi,Yi,Zi</a:t>
            </a:r>
            <a:r>
              <a:rPr lang="en-US" altLang="zh-CN" sz="1600" dirty="0" smtClean="0"/>
              <a:t>);</a:t>
            </a:r>
            <a:endParaRPr lang="en-US" altLang="zh-CN" sz="1600" dirty="0" smtClean="0"/>
          </a:p>
          <a:p>
            <a:r>
              <a:rPr lang="en-US" altLang="zh-CN" sz="1600" dirty="0" smtClean="0"/>
              <a:t>set(</a:t>
            </a:r>
            <a:r>
              <a:rPr lang="en-US" altLang="zh-CN" sz="1600" dirty="0" err="1" smtClean="0"/>
              <a:t>gca,'zdir','reverse</a:t>
            </a:r>
            <a:r>
              <a:rPr lang="en-US" altLang="zh-CN" sz="1600" dirty="0" smtClean="0"/>
              <a:t>');</a:t>
            </a:r>
            <a:endParaRPr lang="zh-CN" altLang="en-US" sz="1600" dirty="0" smtClean="0"/>
          </a:p>
          <a:p>
            <a:r>
              <a:rPr lang="en-US" altLang="zh-CN" sz="1600" dirty="0" smtClean="0"/>
              <a:t>subplot(1,2,2);   </a:t>
            </a:r>
            <a:endParaRPr lang="zh-CN" altLang="en-US" sz="1600" dirty="0" smtClean="0"/>
          </a:p>
          <a:p>
            <a:r>
              <a:rPr lang="en-US" altLang="zh-CN" sz="1600" dirty="0" smtClean="0"/>
              <a:t>surf(</a:t>
            </a:r>
            <a:r>
              <a:rPr lang="en-US" altLang="zh-CN" sz="1600" dirty="0" err="1" smtClean="0"/>
              <a:t>Xi,Yi,Zi</a:t>
            </a:r>
            <a:r>
              <a:rPr lang="en-US" altLang="zh-CN" sz="1600" dirty="0" smtClean="0"/>
              <a:t>);  </a:t>
            </a:r>
            <a:endParaRPr lang="zh-CN" altLang="en-US" sz="1600" dirty="0" smtClean="0"/>
          </a:p>
          <a:p>
            <a:r>
              <a:rPr lang="en-US" altLang="zh-CN" sz="1600" dirty="0" smtClean="0"/>
              <a:t>shading flat;     </a:t>
            </a:r>
            <a:endParaRPr lang="zh-CN" altLang="en-US" sz="1600" dirty="0" smtClean="0"/>
          </a:p>
          <a:p>
            <a:r>
              <a:rPr lang="en-US" altLang="zh-CN" sz="1600" dirty="0" smtClean="0"/>
              <a:t>set(</a:t>
            </a:r>
            <a:r>
              <a:rPr lang="en-US" altLang="zh-CN" sz="1600" dirty="0" err="1" smtClean="0"/>
              <a:t>gca,'zdir','reverse</a:t>
            </a:r>
            <a:r>
              <a:rPr lang="en-US" altLang="zh-CN" sz="1600" dirty="0" smtClean="0"/>
              <a:t>');</a:t>
            </a:r>
            <a:endParaRPr lang="zh-CN" altLang="en-US" sz="1600" dirty="0" smtClean="0"/>
          </a:p>
          <a:p>
            <a:r>
              <a:rPr lang="en-US" altLang="zh-CN" sz="1600" dirty="0" smtClean="0"/>
              <a:t>hold on;</a:t>
            </a:r>
            <a:endParaRPr lang="en-US" altLang="zh-CN" sz="1600" dirty="0" smtClean="0"/>
          </a:p>
          <a:p>
            <a:r>
              <a:rPr lang="en-US" altLang="zh-CN" sz="1600" dirty="0" smtClean="0"/>
              <a:t>% figure;</a:t>
            </a:r>
            <a:endParaRPr lang="en-US" altLang="zh-CN" sz="1600" dirty="0" smtClean="0"/>
          </a:p>
          <a:p>
            <a:r>
              <a:rPr lang="en-US" altLang="zh-CN" sz="1600" dirty="0" smtClean="0"/>
              <a:t>[</a:t>
            </a:r>
            <a:r>
              <a:rPr lang="en-US" altLang="zh-CN" sz="1600" dirty="0" err="1" smtClean="0"/>
              <a:t>C,h</a:t>
            </a:r>
            <a:r>
              <a:rPr lang="en-US" altLang="zh-CN" sz="1600" dirty="0" smtClean="0"/>
              <a:t>] = contour3(</a:t>
            </a:r>
            <a:r>
              <a:rPr lang="en-US" altLang="zh-CN" sz="1600" dirty="0" err="1" smtClean="0"/>
              <a:t>Xi,Yi,Zi</a:t>
            </a:r>
            <a:r>
              <a:rPr lang="en-US" altLang="zh-CN" sz="1600" dirty="0" smtClean="0"/>
              <a:t>,[5,5]);</a:t>
            </a:r>
            <a:endParaRPr lang="en-US" altLang="zh-CN" sz="1600" dirty="0" smtClean="0"/>
          </a:p>
          <a:p>
            <a:r>
              <a:rPr lang="en-US" altLang="zh-CN" sz="1600" dirty="0" smtClean="0"/>
              <a:t>set(</a:t>
            </a:r>
            <a:r>
              <a:rPr lang="en-US" altLang="zh-CN" sz="1600" dirty="0" err="1" smtClean="0"/>
              <a:t>h,'ShowText','on','TextStep',get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h,'LevelStep</a:t>
            </a:r>
            <a:r>
              <a:rPr lang="en-US" altLang="zh-CN" sz="1600" dirty="0" smtClean="0"/>
              <a:t>')*2,'LineWidth',2,'color','red')</a:t>
            </a:r>
            <a:endParaRPr lang="en-US" altLang="zh-CN" sz="1600" dirty="0" smtClean="0"/>
          </a:p>
          <a:p>
            <a:r>
              <a:rPr lang="en-US" altLang="zh-CN" sz="1600" dirty="0" smtClean="0"/>
              <a:t>% </a:t>
            </a:r>
            <a:r>
              <a:rPr lang="en-US" altLang="zh-CN" sz="1600" dirty="0" err="1" smtClean="0"/>
              <a:t>colormap</a:t>
            </a:r>
            <a:r>
              <a:rPr lang="en-US" altLang="zh-CN" sz="1600" dirty="0" smtClean="0"/>
              <a:t> cool</a:t>
            </a:r>
            <a:endParaRPr lang="en-US" altLang="zh-CN" sz="1600" dirty="0" smtClean="0"/>
          </a:p>
          <a:p>
            <a:r>
              <a:rPr lang="en-US" altLang="zh-CN" sz="1600" dirty="0" smtClean="0"/>
              <a:t>title('</a:t>
            </a:r>
            <a:r>
              <a:rPr lang="zh-CN" altLang="en-US" sz="1600" dirty="0" smtClean="0"/>
              <a:t>等高线</a:t>
            </a:r>
            <a:r>
              <a:rPr lang="en-US" altLang="zh-CN" sz="1600" dirty="0" smtClean="0"/>
              <a:t>', '</a:t>
            </a:r>
            <a:r>
              <a:rPr lang="en-US" altLang="zh-CN" sz="1600" dirty="0" err="1" smtClean="0"/>
              <a:t>FontWeight</a:t>
            </a:r>
            <a:r>
              <a:rPr lang="en-US" altLang="zh-CN" sz="1600" dirty="0" smtClean="0"/>
              <a:t>', 'Bold', 'Color', 'r');</a:t>
            </a:r>
            <a:endParaRPr lang="en-US" altLang="zh-CN" sz="1600" dirty="0" smtClean="0"/>
          </a:p>
          <a:p>
            <a:r>
              <a:rPr lang="en-US" altLang="zh-CN" sz="1600" dirty="0" smtClean="0"/>
              <a:t>hold off;</a:t>
            </a:r>
            <a:endParaRPr lang="en-US" altLang="zh-CN" sz="16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006850" y="3756660"/>
            <a:ext cx="48571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griddata</a:t>
            </a:r>
            <a:endParaRPr lang="en-US" altLang="zh-CN" sz="28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26528" y="1644389"/>
            <a:ext cx="8277225" cy="15202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三维插值命令</a:t>
            </a:r>
            <a:endParaRPr lang="zh-CN" altLang="en-US" sz="32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CC"/>
                </a:solidFill>
              </a:rPr>
              <a:t>    </a:t>
            </a:r>
            <a:r>
              <a:rPr lang="en-US" altLang="zh-CN" sz="3200" b="1" dirty="0" err="1"/>
              <a:t>vb</a:t>
            </a:r>
            <a:r>
              <a:rPr lang="en-US" altLang="zh-CN" sz="3200" b="1" dirty="0"/>
              <a:t>=interp3(</a:t>
            </a:r>
            <a:r>
              <a:rPr lang="en-US" altLang="zh-CN" sz="3200" b="1" dirty="0" err="1"/>
              <a:t>x,y,z,v,xb,yb,zb,'method</a:t>
            </a:r>
            <a:r>
              <a:rPr lang="en-US" altLang="zh-CN" sz="3200" b="1" dirty="0" smtClean="0"/>
              <a:t>')</a:t>
            </a:r>
            <a:endParaRPr lang="en-US" altLang="zh-CN" sz="32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948"/>
            <a:ext cx="9144000" cy="4466103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371532" y="2172290"/>
            <a:ext cx="6400935" cy="1261745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altLang="zh-CN" sz="3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在地震勘探中的部分应用</a:t>
            </a:r>
            <a:endParaRPr lang="en-US" altLang="zh-CN" sz="3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频率空间域去噪声</a:t>
            </a:r>
            <a:endParaRPr lang="en-US" altLang="zh-CN" sz="2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1" indent="-514350">
              <a:spcBef>
                <a:spcPct val="0"/>
              </a:spcBef>
              <a:buFont typeface="+mj-ea"/>
              <a:buAutoNum type="circleNumDbPlain"/>
              <a:defRPr/>
            </a:pPr>
            <a:r>
              <a:rPr lang="zh-CN" altLang="en-US" sz="2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河流流量估计与数据插值</a:t>
            </a:r>
            <a:endParaRPr lang="zh-CN" altLang="en-US" sz="2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810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第五章  </a:t>
            </a:r>
            <a:r>
              <a:rPr lang="en-US" altLang="zh-CN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的部分应用</a:t>
            </a:r>
            <a:endParaRPr lang="zh-CN" altLang="en-US" sz="3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6675" y="3658870"/>
            <a:ext cx="412115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spcBef>
                <a:spcPct val="0"/>
              </a:spcBef>
              <a:buFont typeface="+mj-lt"/>
              <a:buNone/>
              <a:defRPr/>
            </a:pPr>
            <a:r>
              <a:rPr lang="zh-CN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  MATLAB的并行计算</a:t>
            </a:r>
            <a:endParaRPr lang="zh-CN" altLang="en-US" sz="3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795780"/>
            <a:ext cx="8662670" cy="2566670"/>
          </a:xfrm>
          <a:prstGeom prst="rect">
            <a:avLst/>
          </a:prstGeom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grpSp>
        <p:nvGrpSpPr>
          <p:cNvPr id="8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73"/>
          <a:stretch>
            <a:fillRect/>
          </a:stretch>
        </p:blipFill>
        <p:spPr>
          <a:xfrm>
            <a:off x="0" y="1534795"/>
            <a:ext cx="9136380" cy="190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42" y="4689392"/>
            <a:ext cx="6050804" cy="1440305"/>
          </a:xfrm>
          <a:prstGeom prst="rect">
            <a:avLst/>
          </a:prstGeom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0" y="6193036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822"/>
            <a:ext cx="9144000" cy="3637087"/>
          </a:xfrm>
          <a:prstGeom prst="rect">
            <a:avLst/>
          </a:prstGeom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grpSp>
        <p:nvGrpSpPr>
          <p:cNvPr id="8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1189529" y="1691235"/>
            <a:ext cx="1877352" cy="16184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08966" y="2029752"/>
            <a:ext cx="1457915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761365" y="2654186"/>
            <a:ext cx="4914564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732095" y="2333290"/>
            <a:ext cx="1545179" cy="867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61364" y="2976519"/>
            <a:ext cx="2824924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204"/>
            <a:ext cx="9144000" cy="239223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633242" y="3138361"/>
            <a:ext cx="3019678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312"/>
            <a:ext cx="9144000" cy="491578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958231" y="1615709"/>
            <a:ext cx="312219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75962" y="2884810"/>
            <a:ext cx="2878742" cy="4047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578825" y="3204447"/>
            <a:ext cx="1432290" cy="5393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608374" y="4460452"/>
            <a:ext cx="2849070" cy="1079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946891" y="4770646"/>
            <a:ext cx="3708174" cy="5395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63826" y="4455058"/>
            <a:ext cx="2397264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684"/>
            <a:ext cx="9144000" cy="525063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284272" y="1517931"/>
            <a:ext cx="4096932" cy="19556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67929" y="1767436"/>
            <a:ext cx="3507561" cy="12812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937030" y="2018289"/>
            <a:ext cx="3759763" cy="17152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186535" y="2562180"/>
            <a:ext cx="1568169" cy="5306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328309" y="3577642"/>
            <a:ext cx="1326756" cy="713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848734" y="4838651"/>
            <a:ext cx="6295266" cy="1657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421709" y="5341444"/>
            <a:ext cx="2304040" cy="20967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003040" y="917575"/>
            <a:ext cx="510476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5922645"/>
            <a:ext cx="7865110" cy="734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grpSp>
        <p:nvGrpSpPr>
          <p:cNvPr id="1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961"/>
            <a:ext cx="9144000" cy="4484077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2021660" y="2490998"/>
            <a:ext cx="1457915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683858" y="3112736"/>
            <a:ext cx="1888142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479575" y="3677702"/>
            <a:ext cx="1488935" cy="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097353" y="4849698"/>
            <a:ext cx="3093054" cy="5523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495677" y="3959574"/>
            <a:ext cx="713449" cy="5523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00" y="1588022"/>
            <a:ext cx="5308375" cy="3317735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4157957" y="2733759"/>
            <a:ext cx="1457915" cy="1349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209840" y="3371682"/>
            <a:ext cx="2219916" cy="18881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209840" y="4008256"/>
            <a:ext cx="2632610" cy="18881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344"/>
            <a:ext cx="9144000" cy="409731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139628" y="3551054"/>
            <a:ext cx="3262439" cy="135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43398" y="4391277"/>
            <a:ext cx="2284652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258"/>
            <a:ext cx="9144000" cy="373348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406706" y="2894251"/>
            <a:ext cx="312219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482865" y="4422297"/>
            <a:ext cx="312219" cy="2698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2" y="662869"/>
            <a:ext cx="6955936" cy="6195131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4462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9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MATLAB applied to seismic </a:t>
            </a:r>
            <a:r>
              <a:rPr lang="en-US" altLang="zh-CN" sz="29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9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402425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Chapter05_02FXDenoising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" y="2152539"/>
            <a:ext cx="9121930" cy="255292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2409065" y="2929317"/>
            <a:ext cx="2567537" cy="472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50478" y="3846384"/>
            <a:ext cx="2326124" cy="29701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086977" y="3876085"/>
            <a:ext cx="320648" cy="0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738060" y="4466804"/>
            <a:ext cx="4141437" cy="14835"/>
          </a:xfrm>
          <a:prstGeom prst="line">
            <a:avLst/>
          </a:prstGeom>
          <a:ln w="4572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9972" y="1497269"/>
            <a:ext cx="8984055" cy="24375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data type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uses the combined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multiple workers in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parallel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 to store the elements of an array. 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a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pool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accommodate an array that might be too large to fit into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memory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single machine.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9972" y="903234"/>
            <a:ext cx="8984055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spmd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Program Multiple Data 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多数据</a:t>
            </a:r>
            <a:endParaRPr lang="en-US" altLang="zh-CN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form of an </a:t>
            </a:r>
            <a:r>
              <a:rPr lang="en-US" altLang="zh-CN" sz="2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spmd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is:</a:t>
            </a: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spmd</a:t>
            </a:r>
            <a:endParaRPr lang="en-US" altLang="zh-CN" sz="22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&lt;statements&gt;</a:t>
            </a: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altLang="zh-CN" sz="22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executes the code within the </a:t>
            </a:r>
            <a:r>
              <a:rPr lang="en-US" altLang="zh-CN" sz="2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spmd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denoted by STATEMENTS 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MATLAB workers 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to execute 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STATEMENTS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parallel, you must first open a parallel pool of 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workers using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PARPOOL. </a:t>
            </a:r>
            <a:r>
              <a:rPr lang="zh-CN" altLang="en-US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须先打开并行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</a:t>
            </a:r>
            <a:endParaRPr lang="en-US" altLang="zh-CN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SPMD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only be used if you have Parallel </a:t>
            </a:r>
            <a:r>
              <a:rPr lang="en-US" altLang="zh-CN" sz="2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Toolbox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2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3389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9972" y="987471"/>
            <a:ext cx="8984055" cy="480131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codistributor1d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1D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codistributor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for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codistributed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codistributor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distributes arrays along a single specified dimension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dimension.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Conceptually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overall global array could be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by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concatenating the various local parts along the distribution dimension.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an array is distributed across the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dimension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i.e.,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 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each worker stores only some of the columns of the array. 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如果一个数据按照其第二维（即 列）去并行，那么每一个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只存储了这个数据的某些列。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/>
          <a:stretch>
            <a:fillRect/>
          </a:stretch>
        </p:blipFill>
        <p:spPr>
          <a:xfrm>
            <a:off x="-1" y="1110591"/>
            <a:ext cx="9144001" cy="4511505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53" y="1110593"/>
            <a:ext cx="5339293" cy="4442080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4" y="1687168"/>
            <a:ext cx="6929832" cy="2706807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207"/>
            <a:ext cx="9144000" cy="5227586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308457" y="3997708"/>
            <a:ext cx="252708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pool</a:t>
            </a:r>
            <a:endParaRPr lang="zh-CN" altLang="en-US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2973"/>
            <a:ext cx="9144000" cy="5574579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791159" y="3244333"/>
            <a:ext cx="356168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成功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pool</a:t>
            </a:r>
            <a:endParaRPr lang="zh-CN" altLang="en-US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9762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Chapter05_01ParallelMATLAB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4288" y="60325"/>
            <a:ext cx="9144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kumimoji="1" lang="en-US" altLang="zh-CN" sz="3600" b="1" dirty="0" smtClean="0">
                <a:solidFill>
                  <a:srgbClr val="0000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 Parallel MATLAB</a:t>
            </a:r>
            <a:endParaRPr kumimoji="1" lang="zh-CN" altLang="en-US" sz="3600" b="1" dirty="0" smtClean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1" y="639785"/>
            <a:ext cx="8280458" cy="6207828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700285" y="2970019"/>
            <a:ext cx="378825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查看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的使用情况 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db40d8e9-a352-43b3-afff-df05a524123c}"/>
</p:tagLst>
</file>

<file path=ppt/tags/tag2.xml><?xml version="1.0" encoding="utf-8"?>
<p:tagLst xmlns:p="http://schemas.openxmlformats.org/presentationml/2006/main">
  <p:tag name="KSO_WPP_MARK_KEY" val="19113f2c-52d6-46e3-8a3e-654c687f1c9e"/>
  <p:tag name="COMMONDATA" val="eyJoZGlkIjoiYzA0MzNiZjY4NWE5YzUzMDdmMDIyZmZkOTVmMWZkMjQ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12768</Words>
  <Application>WPS 演示</Application>
  <PresentationFormat>全屏显示(4:3)</PresentationFormat>
  <Paragraphs>751</Paragraphs>
  <Slides>102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31</vt:i4>
      </vt:variant>
      <vt:variant>
        <vt:lpstr>幻灯片标题</vt:lpstr>
      </vt:variant>
      <vt:variant>
        <vt:i4>102</vt:i4>
      </vt:variant>
    </vt:vector>
  </HeadingPairs>
  <TitlesOfParts>
    <vt:vector size="148" baseType="lpstr">
      <vt:lpstr>Arial</vt:lpstr>
      <vt:lpstr>宋体</vt:lpstr>
      <vt:lpstr>Wingdings</vt:lpstr>
      <vt:lpstr>Times New Roman</vt:lpstr>
      <vt:lpstr>微软雅黑</vt:lpstr>
      <vt:lpstr>Arial Unicode MS</vt:lpstr>
      <vt:lpstr>Calibri Light</vt:lpstr>
      <vt:lpstr>Calibri</vt:lpstr>
      <vt:lpstr>楷体_GB2312</vt:lpstr>
      <vt:lpstr>新宋体</vt:lpstr>
      <vt:lpstr>黑体</vt:lpstr>
      <vt:lpstr>Tahoma</vt:lpstr>
      <vt:lpstr>Courier New</vt:lpstr>
      <vt:lpstr>Wingdings 2</vt:lpstr>
      <vt:lpstr>Office 主题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1.拉格朗日插值（多项式插值）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2.MATLAB软件实现数据插值</vt:lpstr>
      <vt:lpstr>例5-4 已知观测数据</vt:lpstr>
      <vt:lpstr>(1) 拉格朗日插值法</vt:lpstr>
      <vt:lpstr>PowerPoint 演示文稿</vt:lpstr>
      <vt:lpstr>(2) 分段线性插值</vt:lpstr>
      <vt:lpstr> 结果分析</vt:lpstr>
      <vt:lpstr>(3)3次样条插值</vt:lpstr>
      <vt:lpstr>结果分析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基于数据驱动和稀疏反演的层间多次波压制方法研究</dc:title>
  <dc:creator>dell</dc:creator>
  <cp:lastModifiedBy>作者</cp:lastModifiedBy>
  <cp:revision>5196</cp:revision>
  <dcterms:created xsi:type="dcterms:W3CDTF">2017-05-16T23:59:00Z</dcterms:created>
  <dcterms:modified xsi:type="dcterms:W3CDTF">2023-02-12T16:14:35Z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946F0D00AB3540C1BE8B46EDAAF65C64</vt:lpwstr>
  </property>
</Properties>
</file>